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8" r:id="rId1"/>
  </p:sldMasterIdLst>
  <p:notesMasterIdLst>
    <p:notesMasterId r:id="rId47"/>
  </p:notesMasterIdLst>
  <p:handoutMasterIdLst>
    <p:handoutMasterId r:id="rId48"/>
  </p:handoutMasterIdLst>
  <p:sldIdLst>
    <p:sldId id="564" r:id="rId2"/>
    <p:sldId id="553" r:id="rId3"/>
    <p:sldId id="554" r:id="rId4"/>
    <p:sldId id="547" r:id="rId5"/>
    <p:sldId id="556" r:id="rId6"/>
    <p:sldId id="557" r:id="rId7"/>
    <p:sldId id="560" r:id="rId8"/>
    <p:sldId id="561" r:id="rId9"/>
    <p:sldId id="559" r:id="rId10"/>
    <p:sldId id="562" r:id="rId11"/>
    <p:sldId id="563" r:id="rId12"/>
    <p:sldId id="546" r:id="rId13"/>
    <p:sldId id="501" r:id="rId14"/>
    <p:sldId id="503" r:id="rId15"/>
    <p:sldId id="504" r:id="rId16"/>
    <p:sldId id="505" r:id="rId17"/>
    <p:sldId id="476" r:id="rId18"/>
    <p:sldId id="527" r:id="rId19"/>
    <p:sldId id="528" r:id="rId20"/>
    <p:sldId id="480" r:id="rId21"/>
    <p:sldId id="550" r:id="rId22"/>
    <p:sldId id="531" r:id="rId23"/>
    <p:sldId id="548" r:id="rId24"/>
    <p:sldId id="533" r:id="rId25"/>
    <p:sldId id="552" r:id="rId26"/>
    <p:sldId id="257" r:id="rId27"/>
    <p:sldId id="261" r:id="rId28"/>
    <p:sldId id="269" r:id="rId29"/>
    <p:sldId id="260" r:id="rId30"/>
    <p:sldId id="263" r:id="rId31"/>
    <p:sldId id="264" r:id="rId32"/>
    <p:sldId id="259" r:id="rId33"/>
    <p:sldId id="262" r:id="rId34"/>
    <p:sldId id="265" r:id="rId35"/>
    <p:sldId id="509" r:id="rId36"/>
    <p:sldId id="510" r:id="rId37"/>
    <p:sldId id="511" r:id="rId38"/>
    <p:sldId id="513" r:id="rId39"/>
    <p:sldId id="514" r:id="rId40"/>
    <p:sldId id="515" r:id="rId41"/>
    <p:sldId id="456" r:id="rId42"/>
    <p:sldId id="428" r:id="rId43"/>
    <p:sldId id="441" r:id="rId44"/>
    <p:sldId id="442" r:id="rId45"/>
    <p:sldId id="526" r:id="rId46"/>
  </p:sldIdLst>
  <p:sldSz cx="9144000" cy="6858000" type="screen4x3"/>
  <p:notesSz cx="6797675" cy="9926638"/>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5">
          <p15:clr>
            <a:srgbClr val="A4A3A4"/>
          </p15:clr>
        </p15:guide>
        <p15:guide id="2" orient="horz" pos="2599">
          <p15:clr>
            <a:srgbClr val="A4A3A4"/>
          </p15:clr>
        </p15:guide>
        <p15:guide id="3" pos="288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ppert, Dr. Linda" initials="RDL" lastIdx="13" clrIdx="0">
    <p:extLst>
      <p:ext uri="{19B8F6BF-5375-455C-9EA6-DF929625EA0E}">
        <p15:presenceInfo xmlns:p15="http://schemas.microsoft.com/office/powerpoint/2012/main" userId="S-1-5-21-1799406484-2814986582-3138556679-15073" providerId="AD"/>
      </p:ext>
    </p:extLst>
  </p:cmAuthor>
  <p:cmAuthor id="2" name="Petersen, Maike" initials="PM" lastIdx="3" clrIdx="1">
    <p:extLst>
      <p:ext uri="{19B8F6BF-5375-455C-9EA6-DF929625EA0E}">
        <p15:presenceInfo xmlns:p15="http://schemas.microsoft.com/office/powerpoint/2012/main" userId="S-1-5-21-1799406484-2814986582-3138556679-14813" providerId="AD"/>
      </p:ext>
    </p:extLst>
  </p:cmAuthor>
  <p:cmAuthor id="3" name="Eickhoff, Christiane" initials="EC" lastIdx="1" clrIdx="2">
    <p:extLst>
      <p:ext uri="{19B8F6BF-5375-455C-9EA6-DF929625EA0E}">
        <p15:presenceInfo xmlns:p15="http://schemas.microsoft.com/office/powerpoint/2012/main" userId="S-1-5-21-1799406484-2814986582-3138556679-1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BAB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79" autoAdjust="0"/>
    <p:restoredTop sz="91701" autoAdjust="0"/>
  </p:normalViewPr>
  <p:slideViewPr>
    <p:cSldViewPr snapToGrid="0" snapToObjects="1" showGuides="1">
      <p:cViewPr varScale="1">
        <p:scale>
          <a:sx n="112" d="100"/>
          <a:sy n="112" d="100"/>
        </p:scale>
        <p:origin x="1720" y="200"/>
      </p:cViewPr>
      <p:guideLst>
        <p:guide orient="horz" pos="405"/>
        <p:guide orient="horz" pos="2599"/>
        <p:guide pos="2886"/>
      </p:guideLst>
    </p:cSldViewPr>
  </p:slideViewPr>
  <p:outlineViewPr>
    <p:cViewPr>
      <p:scale>
        <a:sx n="33" d="100"/>
        <a:sy n="33" d="100"/>
      </p:scale>
      <p:origin x="0" y="0"/>
    </p:cViewPr>
  </p:outlineViewPr>
  <p:notesTextViewPr>
    <p:cViewPr>
      <p:scale>
        <a:sx n="3" d="2"/>
        <a:sy n="3" d="2"/>
      </p:scale>
      <p:origin x="0" y="0"/>
    </p:cViewPr>
  </p:notesTextViewPr>
  <p:sorterViewPr>
    <p:cViewPr>
      <p:scale>
        <a:sx n="200" d="100"/>
        <a:sy n="200" d="100"/>
      </p:scale>
      <p:origin x="0" y="-2534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D3F5B-2672-4B9B-8728-72DCDF2276C2}"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de-DE"/>
        </a:p>
      </dgm:t>
    </dgm:pt>
    <dgm:pt modelId="{63493AF0-266B-4A85-B949-20E0DEBC184B}" type="pres">
      <dgm:prSet presAssocID="{9D4D3F5B-2672-4B9B-8728-72DCDF2276C2}" presName="compositeShape" presStyleCnt="0">
        <dgm:presLayoutVars>
          <dgm:chMax val="7"/>
          <dgm:dir/>
          <dgm:resizeHandles val="exact"/>
        </dgm:presLayoutVars>
      </dgm:prSet>
      <dgm:spPr/>
    </dgm:pt>
  </dgm:ptLst>
  <dgm:cxnLst>
    <dgm:cxn modelId="{32BA4017-C1DD-4E5A-98D6-7F2D87D90588}" type="presOf" srcId="{9D4D3F5B-2672-4B9B-8728-72DCDF2276C2}" destId="{63493AF0-266B-4A85-B949-20E0DEBC184B}"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4D3F5B-2672-4B9B-8728-72DCDF2276C2}" type="doc">
      <dgm:prSet loTypeId="urn:microsoft.com/office/officeart/2005/8/layout/venn1" loCatId="relationship" qsTypeId="urn:microsoft.com/office/officeart/2005/8/quickstyle/3d2" qsCatId="3D" csTypeId="urn:microsoft.com/office/officeart/2005/8/colors/accent1_2" csCatId="accent1" phldr="1"/>
      <dgm:spPr/>
      <dgm:t>
        <a:bodyPr/>
        <a:lstStyle/>
        <a:p>
          <a:endParaRPr lang="de-DE"/>
        </a:p>
      </dgm:t>
    </dgm:pt>
    <dgm:pt modelId="{D4DBBFD3-E851-42EE-B370-282A1C863EAE}">
      <dgm:prSet custT="1"/>
      <dgm:spPr/>
      <dgm:t>
        <a:bodyPr/>
        <a:lstStyle/>
        <a:p>
          <a:pPr rtl="0"/>
          <a:r>
            <a:rPr lang="de-DE" sz="2000" dirty="0"/>
            <a:t>Arzneimittel-</a:t>
          </a:r>
          <a:r>
            <a:rPr lang="de-DE" sz="2000" dirty="0" err="1"/>
            <a:t>therapiesicherheit</a:t>
          </a:r>
          <a:r>
            <a:rPr lang="de-DE" sz="2000" dirty="0"/>
            <a:t> (AMTS)</a:t>
          </a:r>
        </a:p>
      </dgm:t>
    </dgm:pt>
    <dgm:pt modelId="{10FDB044-DA70-4549-BEA6-68BC50D0D9D4}" type="parTrans" cxnId="{00E81CC7-F22B-4547-9316-811F03C250FF}">
      <dgm:prSet/>
      <dgm:spPr/>
      <dgm:t>
        <a:bodyPr/>
        <a:lstStyle/>
        <a:p>
          <a:endParaRPr lang="de-DE"/>
        </a:p>
      </dgm:t>
    </dgm:pt>
    <dgm:pt modelId="{636CA3EB-9182-450D-A176-7814616A2588}" type="sibTrans" cxnId="{00E81CC7-F22B-4547-9316-811F03C250FF}">
      <dgm:prSet/>
      <dgm:spPr/>
      <dgm:t>
        <a:bodyPr/>
        <a:lstStyle/>
        <a:p>
          <a:endParaRPr lang="de-DE"/>
        </a:p>
      </dgm:t>
    </dgm:pt>
    <dgm:pt modelId="{1510CB96-19AB-43D0-8633-B3349E98D0F6}">
      <dgm:prSet custT="1"/>
      <dgm:spPr/>
      <dgm:t>
        <a:bodyPr/>
        <a:lstStyle/>
        <a:p>
          <a:r>
            <a:rPr lang="de-DE" sz="2000" dirty="0"/>
            <a:t>Vorsorge und Früherkennung (Prävention)</a:t>
          </a:r>
        </a:p>
      </dgm:t>
    </dgm:pt>
    <dgm:pt modelId="{243A657D-89B0-4656-B6D1-3BD6239FC098}" type="parTrans" cxnId="{4C385B82-24D1-4CF7-9CC2-9671F69F556A}">
      <dgm:prSet/>
      <dgm:spPr/>
      <dgm:t>
        <a:bodyPr/>
        <a:lstStyle/>
        <a:p>
          <a:endParaRPr lang="de-DE"/>
        </a:p>
      </dgm:t>
    </dgm:pt>
    <dgm:pt modelId="{78F6D973-AC16-4D91-97A2-0DCAB798390A}" type="sibTrans" cxnId="{4C385B82-24D1-4CF7-9CC2-9671F69F556A}">
      <dgm:prSet/>
      <dgm:spPr/>
      <dgm:t>
        <a:bodyPr/>
        <a:lstStyle/>
        <a:p>
          <a:endParaRPr lang="de-DE"/>
        </a:p>
      </dgm:t>
    </dgm:pt>
    <dgm:pt modelId="{C2FA9369-87FD-4D57-9533-93B26CBA9953}">
      <dgm:prSet custT="1"/>
      <dgm:spPr/>
      <dgm:t>
        <a:bodyPr/>
        <a:lstStyle/>
        <a:p>
          <a:r>
            <a:rPr lang="de-DE" sz="2000" dirty="0"/>
            <a:t>Therapietreue/Anwendungs-technik</a:t>
          </a:r>
        </a:p>
      </dgm:t>
    </dgm:pt>
    <dgm:pt modelId="{927D9924-13C3-4F67-A2FD-8257B40EB622}" type="parTrans" cxnId="{60286322-ED29-490A-B22D-46E5805EE601}">
      <dgm:prSet/>
      <dgm:spPr/>
      <dgm:t>
        <a:bodyPr/>
        <a:lstStyle/>
        <a:p>
          <a:endParaRPr lang="de-DE"/>
        </a:p>
      </dgm:t>
    </dgm:pt>
    <dgm:pt modelId="{E4A88EDC-A879-4FC3-A931-E34F1ABFE143}" type="sibTrans" cxnId="{60286322-ED29-490A-B22D-46E5805EE601}">
      <dgm:prSet/>
      <dgm:spPr/>
      <dgm:t>
        <a:bodyPr/>
        <a:lstStyle/>
        <a:p>
          <a:endParaRPr lang="de-DE"/>
        </a:p>
      </dgm:t>
    </dgm:pt>
    <dgm:pt modelId="{63493AF0-266B-4A85-B949-20E0DEBC184B}" type="pres">
      <dgm:prSet presAssocID="{9D4D3F5B-2672-4B9B-8728-72DCDF2276C2}" presName="compositeShape" presStyleCnt="0">
        <dgm:presLayoutVars>
          <dgm:chMax val="7"/>
          <dgm:dir/>
          <dgm:resizeHandles val="exact"/>
        </dgm:presLayoutVars>
      </dgm:prSet>
      <dgm:spPr/>
    </dgm:pt>
    <dgm:pt modelId="{4E915D7D-C9B3-4272-8088-88A16F234D80}" type="pres">
      <dgm:prSet presAssocID="{D4DBBFD3-E851-42EE-B370-282A1C863EAE}" presName="circ1" presStyleLbl="vennNode1" presStyleIdx="0" presStyleCnt="3" custScaleX="90640" custScaleY="90385" custLinFactNeighborX="-9744" custLinFactNeighborY="-2842"/>
      <dgm:spPr/>
    </dgm:pt>
    <dgm:pt modelId="{17B2DA31-7358-483C-AC31-714724599345}" type="pres">
      <dgm:prSet presAssocID="{D4DBBFD3-E851-42EE-B370-282A1C863EAE}" presName="circ1Tx" presStyleLbl="revTx" presStyleIdx="0" presStyleCnt="0">
        <dgm:presLayoutVars>
          <dgm:chMax val="0"/>
          <dgm:chPref val="0"/>
          <dgm:bulletEnabled val="1"/>
        </dgm:presLayoutVars>
      </dgm:prSet>
      <dgm:spPr/>
    </dgm:pt>
    <dgm:pt modelId="{FB42BFAA-2D7A-45C4-A3BC-278C527F874E}" type="pres">
      <dgm:prSet presAssocID="{1510CB96-19AB-43D0-8633-B3349E98D0F6}" presName="circ2" presStyleLbl="vennNode1" presStyleIdx="1" presStyleCnt="3" custScaleX="92732" custScaleY="90328" custLinFactNeighborX="-11774" custLinFactNeighborY="-8932"/>
      <dgm:spPr/>
    </dgm:pt>
    <dgm:pt modelId="{C6DBD582-A1DF-4728-B509-B195BFDA53AB}" type="pres">
      <dgm:prSet presAssocID="{1510CB96-19AB-43D0-8633-B3349E98D0F6}" presName="circ2Tx" presStyleLbl="revTx" presStyleIdx="0" presStyleCnt="0">
        <dgm:presLayoutVars>
          <dgm:chMax val="0"/>
          <dgm:chPref val="0"/>
          <dgm:bulletEnabled val="1"/>
        </dgm:presLayoutVars>
      </dgm:prSet>
      <dgm:spPr/>
    </dgm:pt>
    <dgm:pt modelId="{481247A8-5AE4-473C-A59A-C8CB130721E6}" type="pres">
      <dgm:prSet presAssocID="{C2FA9369-87FD-4D57-9533-93B26CBA9953}" presName="circ3" presStyleLbl="vennNode1" presStyleIdx="2" presStyleCnt="3" custScaleX="90385" custScaleY="90385" custLinFactNeighborX="-6496" custLinFactNeighborY="-8932"/>
      <dgm:spPr/>
    </dgm:pt>
    <dgm:pt modelId="{D8F5B64A-23C4-4697-937F-50511B0DE57C}" type="pres">
      <dgm:prSet presAssocID="{C2FA9369-87FD-4D57-9533-93B26CBA9953}" presName="circ3Tx" presStyleLbl="revTx" presStyleIdx="0" presStyleCnt="0">
        <dgm:presLayoutVars>
          <dgm:chMax val="0"/>
          <dgm:chPref val="0"/>
          <dgm:bulletEnabled val="1"/>
        </dgm:presLayoutVars>
      </dgm:prSet>
      <dgm:spPr/>
    </dgm:pt>
  </dgm:ptLst>
  <dgm:cxnLst>
    <dgm:cxn modelId="{32BA4017-C1DD-4E5A-98D6-7F2D87D90588}" type="presOf" srcId="{9D4D3F5B-2672-4B9B-8728-72DCDF2276C2}" destId="{63493AF0-266B-4A85-B949-20E0DEBC184B}" srcOrd="0" destOrd="0" presId="urn:microsoft.com/office/officeart/2005/8/layout/venn1"/>
    <dgm:cxn modelId="{60286322-ED29-490A-B22D-46E5805EE601}" srcId="{9D4D3F5B-2672-4B9B-8728-72DCDF2276C2}" destId="{C2FA9369-87FD-4D57-9533-93B26CBA9953}" srcOrd="2" destOrd="0" parTransId="{927D9924-13C3-4F67-A2FD-8257B40EB622}" sibTransId="{E4A88EDC-A879-4FC3-A931-E34F1ABFE143}"/>
    <dgm:cxn modelId="{414A6826-C927-4031-9222-B415EC7420CD}" type="presOf" srcId="{D4DBBFD3-E851-42EE-B370-282A1C863EAE}" destId="{17B2DA31-7358-483C-AC31-714724599345}" srcOrd="1" destOrd="0" presId="urn:microsoft.com/office/officeart/2005/8/layout/venn1"/>
    <dgm:cxn modelId="{49C6415A-954A-4642-B3EC-E724E9071205}" type="presOf" srcId="{D4DBBFD3-E851-42EE-B370-282A1C863EAE}" destId="{4E915D7D-C9B3-4272-8088-88A16F234D80}" srcOrd="0" destOrd="0" presId="urn:microsoft.com/office/officeart/2005/8/layout/venn1"/>
    <dgm:cxn modelId="{513FD263-C2EA-4285-8E83-A3971BB151C9}" type="presOf" srcId="{1510CB96-19AB-43D0-8633-B3349E98D0F6}" destId="{FB42BFAA-2D7A-45C4-A3BC-278C527F874E}" srcOrd="0" destOrd="0" presId="urn:microsoft.com/office/officeart/2005/8/layout/venn1"/>
    <dgm:cxn modelId="{65D66B64-F062-458B-829E-2CCAAA6B1B54}" type="presOf" srcId="{C2FA9369-87FD-4D57-9533-93B26CBA9953}" destId="{481247A8-5AE4-473C-A59A-C8CB130721E6}" srcOrd="0" destOrd="0" presId="urn:microsoft.com/office/officeart/2005/8/layout/venn1"/>
    <dgm:cxn modelId="{4C385B82-24D1-4CF7-9CC2-9671F69F556A}" srcId="{9D4D3F5B-2672-4B9B-8728-72DCDF2276C2}" destId="{1510CB96-19AB-43D0-8633-B3349E98D0F6}" srcOrd="1" destOrd="0" parTransId="{243A657D-89B0-4656-B6D1-3BD6239FC098}" sibTransId="{78F6D973-AC16-4D91-97A2-0DCAB798390A}"/>
    <dgm:cxn modelId="{A56D42B5-4DF8-4DAB-960C-7EB0B6164F45}" type="presOf" srcId="{1510CB96-19AB-43D0-8633-B3349E98D0F6}" destId="{C6DBD582-A1DF-4728-B509-B195BFDA53AB}" srcOrd="1" destOrd="0" presId="urn:microsoft.com/office/officeart/2005/8/layout/venn1"/>
    <dgm:cxn modelId="{692EC9C1-25C4-40B5-882C-A1B992B7A377}" type="presOf" srcId="{C2FA9369-87FD-4D57-9533-93B26CBA9953}" destId="{D8F5B64A-23C4-4697-937F-50511B0DE57C}" srcOrd="1" destOrd="0" presId="urn:microsoft.com/office/officeart/2005/8/layout/venn1"/>
    <dgm:cxn modelId="{00E81CC7-F22B-4547-9316-811F03C250FF}" srcId="{9D4D3F5B-2672-4B9B-8728-72DCDF2276C2}" destId="{D4DBBFD3-E851-42EE-B370-282A1C863EAE}" srcOrd="0" destOrd="0" parTransId="{10FDB044-DA70-4549-BEA6-68BC50D0D9D4}" sibTransId="{636CA3EB-9182-450D-A176-7814616A2588}"/>
    <dgm:cxn modelId="{9BC5314B-4EDD-4939-93E2-B8CB5E091382}" type="presParOf" srcId="{63493AF0-266B-4A85-B949-20E0DEBC184B}" destId="{4E915D7D-C9B3-4272-8088-88A16F234D80}" srcOrd="0" destOrd="0" presId="urn:microsoft.com/office/officeart/2005/8/layout/venn1"/>
    <dgm:cxn modelId="{BA5B637C-81A1-4902-B2B3-3EF8F7A53FC4}" type="presParOf" srcId="{63493AF0-266B-4A85-B949-20E0DEBC184B}" destId="{17B2DA31-7358-483C-AC31-714724599345}" srcOrd="1" destOrd="0" presId="urn:microsoft.com/office/officeart/2005/8/layout/venn1"/>
    <dgm:cxn modelId="{4EC00465-5D08-4CE9-ABC3-6C640895A417}" type="presParOf" srcId="{63493AF0-266B-4A85-B949-20E0DEBC184B}" destId="{FB42BFAA-2D7A-45C4-A3BC-278C527F874E}" srcOrd="2" destOrd="0" presId="urn:microsoft.com/office/officeart/2005/8/layout/venn1"/>
    <dgm:cxn modelId="{B896E9D5-B400-4B07-A393-BC50207CD191}" type="presParOf" srcId="{63493AF0-266B-4A85-B949-20E0DEBC184B}" destId="{C6DBD582-A1DF-4728-B509-B195BFDA53AB}" srcOrd="3" destOrd="0" presId="urn:microsoft.com/office/officeart/2005/8/layout/venn1"/>
    <dgm:cxn modelId="{ADCBB4BA-DF97-418F-B2CB-B38F8EB5F02B}" type="presParOf" srcId="{63493AF0-266B-4A85-B949-20E0DEBC184B}" destId="{481247A8-5AE4-473C-A59A-C8CB130721E6}" srcOrd="4" destOrd="0" presId="urn:microsoft.com/office/officeart/2005/8/layout/venn1"/>
    <dgm:cxn modelId="{6D7F7DCA-9BB8-44AF-A8DE-20008BC8973D}" type="presParOf" srcId="{63493AF0-266B-4A85-B949-20E0DEBC184B}" destId="{D8F5B64A-23C4-4697-937F-50511B0DE57C}"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915D7D-C9B3-4272-8088-88A16F234D80}">
      <dsp:nvSpPr>
        <dsp:cNvPr id="0" name=""/>
        <dsp:cNvSpPr/>
      </dsp:nvSpPr>
      <dsp:spPr>
        <a:xfrm>
          <a:off x="2397834" y="209761"/>
          <a:ext cx="2796472" cy="278860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kern="1200" dirty="0"/>
            <a:t>Arzneimittel-</a:t>
          </a:r>
          <a:r>
            <a:rPr lang="de-DE" sz="2000" kern="1200" dirty="0" err="1"/>
            <a:t>therapiesicherheit</a:t>
          </a:r>
          <a:r>
            <a:rPr lang="de-DE" sz="2000" kern="1200" dirty="0"/>
            <a:t> (AMTS)</a:t>
          </a:r>
        </a:p>
      </dsp:txBody>
      <dsp:txXfrm>
        <a:off x="2770697" y="697766"/>
        <a:ext cx="2050746" cy="1254872"/>
      </dsp:txXfrm>
    </dsp:sp>
    <dsp:sp modelId="{FB42BFAA-2D7A-45C4-A3BC-278C527F874E}">
      <dsp:nvSpPr>
        <dsp:cNvPr id="0" name=""/>
        <dsp:cNvSpPr/>
      </dsp:nvSpPr>
      <dsp:spPr>
        <a:xfrm>
          <a:off x="3416193" y="1951030"/>
          <a:ext cx="2861015" cy="2786846"/>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Vorsorge und Früherkennung (Prävention)</a:t>
          </a:r>
        </a:p>
      </dsp:txBody>
      <dsp:txXfrm>
        <a:off x="4291187" y="2670966"/>
        <a:ext cx="1716609" cy="1532765"/>
      </dsp:txXfrm>
    </dsp:sp>
    <dsp:sp modelId="{481247A8-5AE4-473C-A59A-C8CB130721E6}">
      <dsp:nvSpPr>
        <dsp:cNvPr id="0" name=""/>
        <dsp:cNvSpPr/>
      </dsp:nvSpPr>
      <dsp:spPr>
        <a:xfrm>
          <a:off x="1388715" y="1950151"/>
          <a:ext cx="2788604" cy="2788604"/>
        </a:xfrm>
        <a:prstGeom prst="ellipse">
          <a:avLst/>
        </a:prstGeom>
        <a:gradFill rotWithShape="0">
          <a:gsLst>
            <a:gs pos="0">
              <a:schemeClr val="accent1">
                <a:alpha val="50000"/>
                <a:hueOff val="0"/>
                <a:satOff val="0"/>
                <a:lumOff val="0"/>
                <a:alphaOff val="0"/>
                <a:tint val="100000"/>
                <a:shade val="100000"/>
                <a:satMod val="130000"/>
              </a:schemeClr>
            </a:gs>
            <a:gs pos="100000">
              <a:schemeClr val="accent1">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Therapietreue/Anwendungs-technik</a:t>
          </a:r>
        </a:p>
      </dsp:txBody>
      <dsp:txXfrm>
        <a:off x="1651308" y="2670541"/>
        <a:ext cx="1673162" cy="1533732"/>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433098F4-CE38-E54F-8EFA-0CD295C935A3}" type="datetimeFigureOut">
              <a:rPr lang="de-DE" smtClean="0"/>
              <a:pPr/>
              <a:t>01.02.24</a:t>
            </a:fld>
            <a:endParaRPr lang="de-DE"/>
          </a:p>
        </p:txBody>
      </p:sp>
      <p:sp>
        <p:nvSpPr>
          <p:cNvPr id="4" name="Fußzeilenplatzhalt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68B6D85-C3D1-294B-8F71-C27105F6D9DE}" type="slidenum">
              <a:rPr lang="de-DE" smtClean="0"/>
              <a:pPr/>
              <a:t>‹Nr.›</a:t>
            </a:fld>
            <a:endParaRPr lang="de-DE"/>
          </a:p>
        </p:txBody>
      </p:sp>
    </p:spTree>
    <p:extLst>
      <p:ext uri="{BB962C8B-B14F-4D97-AF65-F5344CB8AC3E}">
        <p14:creationId xmlns:p14="http://schemas.microsoft.com/office/powerpoint/2010/main" val="2885663408"/>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03T12:26:15.243"/>
    </inkml:context>
    <inkml:brush xml:id="br0">
      <inkml:brushProperty name="width" value="0.05" units="cm"/>
      <inkml:brushProperty name="height" value="0.05" units="cm"/>
    </inkml:brush>
  </inkml:definitions>
  <inkml:trace contextRef="#ctx0" brushRef="#br0">1 533 24575,'10'0'0,"1"-1"0,-1 0 0,0 0 0,1-1 0,-1 0 0,13-5 0,17-4 0,1306-266-945,-1288 267 994,-18 2-11,1 2 0,0 1 0,59 0 0,-98 4-38,0 1 0,-1 0 0,1 0 0,0 0 0,0 0 0,0 0 0,-1 0 0,1 1 0,0-1 0,0 0 0,-1 1 0,1-1 0,0 1 0,-1 0 0,1-1 0,-1 1 0,1 0 0,-1 0 0,1 0 0,-1 0 0,0 0 0,1 0 0,-1 0 0,0 0 0,0 1 0,0-1 0,0 0 0,0 1 0,1 2 0,-2-1 0,0 0 0,0 0 0,-1 0 0,0 0 0,1 0 0,-1 0 0,0 0 0,-1-1 0,1 1 0,-1 0 0,1 0 0,-1-1 0,0 1 0,-2 2 0,-11 13 12,-1-1 0,0 0-1,-1-2 1,-1 1-1,-1-2 1,-24 16-1,-135 65 528,87-55-500,-3-3 0,-1-3 0,-109 24-1,-305 40-69,481-94 31,-1 0 0,1 1 0,-50 14 0,77-19 0,-1 1 0,1-1 0,-1 1 0,1-1 0,-1 1 0,1-1 0,-1 1 0,1 0 0,-1 0 0,1 0 0,0 0 0,0-1 0,-1 2 0,1-1 0,0 0 0,0 0 0,0 0 0,0 0 0,1 0 0,-1 1 0,0-1 0,0 0 0,1 1 0,-1-1 0,0 3 0,2-1 0,0 0 0,-1-1 0,1 1 0,0 0 0,0 0 0,1-1 0,-1 1 0,1 0 0,-1-1 0,1 1 0,0-1 0,0 0 0,4 4 0,25 22 0,2-1 0,1-1 0,1-2 0,52 28 0,774 378-1331,-623-320 1150,-142-66 181,307 148 0,-260-116 0,-136-71 0,0-1 0,-1 1 0,1 0 0,-1 0 0,0 0 0,7 9 0,-13-14 0,1 1 0,-1 0 0,0-1 0,1 1 0,-1 0 0,1-1 0,-1 1 0,0 0 0,0 0 0,0-1 0,1 1 0,-1 0 0,0 0 0,0 0 0,0-1 0,0 1 0,0 0 0,-1 0 0,1-1 0,0 1 0,0 0 0,0 0 0,-1-1 0,0 2 0,0-1 0,0 1 0,-1-1 0,1 0 0,-1 0 0,0 0 0,1 0 0,-1 0 0,0 0 0,0-1 0,1 1 0,-1 0 0,0-1 0,0 1 0,0-1 0,-3 1 0,-15 2 0,0-1 0,0-1 0,-1 0 0,-31-4 0,-100-14 0,-694-148 132,281 45-59,423 100-73,134 19 0,-1 0 0,1 1 0,-1 0 0,0 1 0,-13 1 0,22-2 0,-1 0 0,0 1 0,1-1 0,-1 0 0,0 0 0,1 0 0,-1 1 0,1-1 0,-1 0 0,0 1 0,1-1 0,-1 0 0,1 1 0,-1-1 0,1 1 0,-1-1 0,1 1 0,0-1 0,-1 1 0,1-1 0,0 1 0,-1-1 0,1 1 0,0-1 0,-1 1 0,1 0 0,0 0 0,0 1 0,1 0 0,-1 0 0,1-1 0,0 1 0,-1 0 0,1 0 0,0-1 0,0 1 0,0-1 0,0 1 0,1-1 0,-1 1 0,0-1 0,3 2 0,27 22 0,1-2 0,2 0 0,0-3 0,57 27 0,85 36-107,5-6 1,285 83-1,-239-98-52,426 65-1,-633-124 166,141 15 394,-136-16-270,0-1-1,0-2 1,0 0-1,27-5 0,-46 6-119,0-1-1,0-1 1,0 1-1,0 0 0,-1-1 1,1 0-1,-1 0 1,1-1-1,-1 0 0,0 1 1,0-1-1,0-1 1,0 1-1,-1-1 0,0 1 1,0-1-1,0 0 1,0-1-1,0 1 0,-1 0 1,0-1-1,0 0 1,-1 0-1,1 1 0,-1-1 1,0-1-1,1-5 1,-1-6-17,-1 1 1,0 0-1,-1-1 0,-1 1 1,-1-1-1,-1 1 1,-9-30-1,-20-48-73,-5 2 1,-91-160-1,-290-432-1183,-36 22 1438,351 506 247,98 148-405,1 1-1,0-1 1,1 0-1,-1 0 1,2-1-1,-1 1 1,-1-16-1,4 23-16,0-1-1,0 0 0,0 1 0,0-1 1,1 1-1,-1-1 0,1 1 0,-1-1 1,1 1-1,0-1 0,0 1 0,0-1 1,0 1-1,0 0 0,0-1 1,0 1-1,2-2 0,0 1 0,0 1 0,-1-1 0,1 1 0,0 0 0,0 0 0,0 0 0,1 0 0,-1 0 0,0 0 0,0 1 0,0-1 0,6 1 0,30 0 1,0 3 0,1 1 0,-2 1 0,72 19 0,-39-9 0,629 113-486,765 49-1,-1355-168-5250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5235FCC-96D0-AB40-ABFD-B1B429BBBFF1}" type="datetimeFigureOut">
              <a:rPr lang="de-DE" smtClean="0"/>
              <a:pPr/>
              <a:t>01.02.24</a:t>
            </a:fld>
            <a:endParaRPr lang="de-DE"/>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2354E998-0554-AA46-B177-0E0A3926C4BE}" type="slidenum">
              <a:rPr lang="de-DE" smtClean="0"/>
              <a:pPr/>
              <a:t>‹Nr.›</a:t>
            </a:fld>
            <a:endParaRPr lang="de-DE"/>
          </a:p>
        </p:txBody>
      </p:sp>
    </p:spTree>
    <p:extLst>
      <p:ext uri="{BB962C8B-B14F-4D97-AF65-F5344CB8AC3E}">
        <p14:creationId xmlns:p14="http://schemas.microsoft.com/office/powerpoint/2010/main" val="237700349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2</a:t>
            </a:fld>
            <a:endParaRPr lang="de-DE"/>
          </a:p>
        </p:txBody>
      </p:sp>
    </p:spTree>
    <p:extLst>
      <p:ext uri="{BB962C8B-B14F-4D97-AF65-F5344CB8AC3E}">
        <p14:creationId xmlns:p14="http://schemas.microsoft.com/office/powerpoint/2010/main" val="316638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Infobogen inkl. Ampelschema</a:t>
            </a:r>
            <a:r>
              <a:rPr lang="de-DE" baseline="0" dirty="0"/>
              <a:t> kurz erklären.</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16</a:t>
            </a:fld>
            <a:endParaRPr lang="de-DE"/>
          </a:p>
        </p:txBody>
      </p:sp>
    </p:spTree>
    <p:extLst>
      <p:ext uri="{BB962C8B-B14F-4D97-AF65-F5344CB8AC3E}">
        <p14:creationId xmlns:p14="http://schemas.microsoft.com/office/powerpoint/2010/main" val="307650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Device: </a:t>
            </a:r>
            <a:r>
              <a:rPr lang="de-DE" dirty="0" err="1"/>
              <a:t>Inhalatortyp</a:t>
            </a:r>
            <a:r>
              <a:rPr lang="de-DE" dirty="0"/>
              <a:t>, den der Patient verwendet </a:t>
            </a:r>
          </a:p>
        </p:txBody>
      </p:sp>
      <p:sp>
        <p:nvSpPr>
          <p:cNvPr id="4" name="Foliennummernplatzhalter 3"/>
          <p:cNvSpPr>
            <a:spLocks noGrp="1"/>
          </p:cNvSpPr>
          <p:nvPr>
            <p:ph type="sldNum" sz="quarter" idx="10"/>
          </p:nvPr>
        </p:nvSpPr>
        <p:spPr/>
        <p:txBody>
          <a:bodyPr/>
          <a:lstStyle/>
          <a:p>
            <a:fld id="{2354E998-0554-AA46-B177-0E0A3926C4BE}" type="slidenum">
              <a:rPr lang="de-DE" smtClean="0"/>
              <a:pPr/>
              <a:t>18</a:t>
            </a:fld>
            <a:endParaRPr lang="de-DE"/>
          </a:p>
        </p:txBody>
      </p:sp>
    </p:spTree>
    <p:extLst>
      <p:ext uri="{BB962C8B-B14F-4D97-AF65-F5344CB8AC3E}">
        <p14:creationId xmlns:p14="http://schemas.microsoft.com/office/powerpoint/2010/main" val="2660562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19</a:t>
            </a:fld>
            <a:endParaRPr lang="de-DE"/>
          </a:p>
        </p:txBody>
      </p:sp>
    </p:spTree>
    <p:extLst>
      <p:ext uri="{BB962C8B-B14F-4D97-AF65-F5344CB8AC3E}">
        <p14:creationId xmlns:p14="http://schemas.microsoft.com/office/powerpoint/2010/main" val="100199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22</a:t>
            </a:fld>
            <a:endParaRPr lang="de-DE"/>
          </a:p>
        </p:txBody>
      </p:sp>
    </p:spTree>
    <p:extLst>
      <p:ext uri="{BB962C8B-B14F-4D97-AF65-F5344CB8AC3E}">
        <p14:creationId xmlns:p14="http://schemas.microsoft.com/office/powerpoint/2010/main" val="19490081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vertraglich festgelegte</a:t>
            </a:r>
            <a:r>
              <a:rPr lang="de-DE" baseline="0" dirty="0"/>
              <a:t> Bestimmungen:</a:t>
            </a:r>
            <a:endParaRPr lang="de-DE" dirty="0"/>
          </a:p>
          <a:p>
            <a:r>
              <a:rPr lang="de-DE" dirty="0"/>
              <a:t>Die 12-Monatsfrist beginnt nach Aufnahme der Leistungserbringung bei erheblichen Umstellungen erneut.</a:t>
            </a:r>
          </a:p>
        </p:txBody>
      </p:sp>
      <p:sp>
        <p:nvSpPr>
          <p:cNvPr id="4" name="Foliennummernplatzhalter 3"/>
          <p:cNvSpPr>
            <a:spLocks noGrp="1"/>
          </p:cNvSpPr>
          <p:nvPr>
            <p:ph type="sldNum" sz="quarter" idx="10"/>
          </p:nvPr>
        </p:nvSpPr>
        <p:spPr/>
        <p:txBody>
          <a:bodyPr/>
          <a:lstStyle/>
          <a:p>
            <a:fld id="{2354E998-0554-AA46-B177-0E0A3926C4BE}" type="slidenum">
              <a:rPr lang="de-DE" smtClean="0"/>
              <a:pPr/>
              <a:t>24</a:t>
            </a:fld>
            <a:endParaRPr lang="de-DE"/>
          </a:p>
        </p:txBody>
      </p:sp>
    </p:spTree>
    <p:extLst>
      <p:ext uri="{BB962C8B-B14F-4D97-AF65-F5344CB8AC3E}">
        <p14:creationId xmlns:p14="http://schemas.microsoft.com/office/powerpoint/2010/main" val="188693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25</a:t>
            </a:fld>
            <a:endParaRPr lang="de-DE"/>
          </a:p>
        </p:txBody>
      </p:sp>
    </p:spTree>
    <p:extLst>
      <p:ext uri="{BB962C8B-B14F-4D97-AF65-F5344CB8AC3E}">
        <p14:creationId xmlns:p14="http://schemas.microsoft.com/office/powerpoint/2010/main" val="626938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36</a:t>
            </a:fld>
            <a:endParaRPr lang="de-DE"/>
          </a:p>
        </p:txBody>
      </p:sp>
    </p:spTree>
    <p:extLst>
      <p:ext uri="{BB962C8B-B14F-4D97-AF65-F5344CB8AC3E}">
        <p14:creationId xmlns:p14="http://schemas.microsoft.com/office/powerpoint/2010/main" val="27009064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Anspruchsberechtigte</a:t>
            </a:r>
          </a:p>
          <a:p>
            <a:r>
              <a:rPr lang="de-DE" dirty="0"/>
              <a:t>Beginn</a:t>
            </a:r>
            <a:r>
              <a:rPr lang="de-DE" baseline="0" dirty="0"/>
              <a:t> = die ersten sechs Monate der Therapie</a:t>
            </a:r>
          </a:p>
          <a:p>
            <a:endParaRPr lang="de-DE" dirty="0"/>
          </a:p>
          <a:p>
            <a:r>
              <a:rPr lang="de-DE" dirty="0"/>
              <a:t>Zu Häufigkeit der Erbringung</a:t>
            </a:r>
          </a:p>
          <a:p>
            <a:r>
              <a:rPr lang="de-DE" dirty="0"/>
              <a:t>-</a:t>
            </a:r>
            <a:r>
              <a:rPr lang="de-DE" baseline="0" dirty="0"/>
              <a:t> </a:t>
            </a:r>
            <a:r>
              <a:rPr lang="de-DE" sz="1200" kern="1200" dirty="0">
                <a:solidFill>
                  <a:schemeClr val="tx1"/>
                </a:solidFill>
                <a:effectLst/>
                <a:latin typeface="+mn-lt"/>
                <a:ea typeface="+mn-ea"/>
                <a:cs typeface="+mn-cs"/>
              </a:rPr>
              <a:t>Die Voraussetzungen für die Inanspruchnahme der Erweiterten Medikationsberatung bei Polymedikation bleiben hiervon unberührt. </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37</a:t>
            </a:fld>
            <a:endParaRPr lang="de-DE"/>
          </a:p>
        </p:txBody>
      </p:sp>
    </p:spTree>
    <p:extLst>
      <p:ext uri="{BB962C8B-B14F-4D97-AF65-F5344CB8AC3E}">
        <p14:creationId xmlns:p14="http://schemas.microsoft.com/office/powerpoint/2010/main" val="2153862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39</a:t>
            </a:fld>
            <a:endParaRPr lang="de-DE"/>
          </a:p>
        </p:txBody>
      </p:sp>
    </p:spTree>
    <p:extLst>
      <p:ext uri="{BB962C8B-B14F-4D97-AF65-F5344CB8AC3E}">
        <p14:creationId xmlns:p14="http://schemas.microsoft.com/office/powerpoint/2010/main" val="1853615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 Anspruchsberechtigte</a:t>
            </a:r>
          </a:p>
          <a:p>
            <a:pPr marL="0" marR="0" lvl="0" indent="0" algn="l" defTabSz="457200" rtl="0" eaLnBrk="1" fontAlgn="auto" latinLnBrk="0" hangingPunct="1">
              <a:lnSpc>
                <a:spcPct val="100000"/>
              </a:lnSpc>
              <a:spcBef>
                <a:spcPts val="0"/>
              </a:spcBef>
              <a:spcAft>
                <a:spcPts val="0"/>
              </a:spcAft>
              <a:buClrTx/>
              <a:buSzTx/>
              <a:buFontTx/>
              <a:buNone/>
              <a:tabLst/>
              <a:defRPr/>
            </a:pPr>
            <a:r>
              <a:rPr lang="de-DE" dirty="0"/>
              <a:t>-</a:t>
            </a:r>
            <a:r>
              <a:rPr lang="de-DE" baseline="0" dirty="0"/>
              <a:t> </a:t>
            </a:r>
            <a:r>
              <a:rPr lang="de-DE" sz="1200" kern="1200" dirty="0">
                <a:solidFill>
                  <a:schemeClr val="tx1"/>
                </a:solidFill>
                <a:effectLst/>
                <a:latin typeface="+mn-lt"/>
                <a:ea typeface="+mn-ea"/>
                <a:cs typeface="+mn-cs"/>
              </a:rPr>
              <a:t>Hat die versicherte Person in den letzten 6 Monaten diesen Arzneistoff laut Selbstauskunft nicht angewendet, so handelt es sich um eine</a:t>
            </a:r>
            <a:r>
              <a:rPr lang="de-DE" sz="1200" i="0" kern="1200" dirty="0">
                <a:solidFill>
                  <a:schemeClr val="tx1"/>
                </a:solidFill>
                <a:effectLst/>
                <a:latin typeface="+mn-lt"/>
                <a:ea typeface="+mn-ea"/>
                <a:cs typeface="+mn-cs"/>
              </a:rPr>
              <a:t> Neuverordnung eines Immunsuppressivums im Rahmen </a:t>
            </a:r>
            <a:r>
              <a:rPr lang="de-DE" sz="1200" kern="1200" dirty="0">
                <a:solidFill>
                  <a:schemeClr val="tx1"/>
                </a:solidFill>
                <a:effectLst/>
                <a:latin typeface="+mn-lt"/>
                <a:ea typeface="+mn-ea"/>
                <a:cs typeface="+mn-cs"/>
              </a:rPr>
              <a:t>dieser pharmazeutischen Dienstleistung.</a:t>
            </a:r>
          </a:p>
          <a:p>
            <a:endParaRPr lang="de-DE" dirty="0"/>
          </a:p>
          <a:p>
            <a:r>
              <a:rPr lang="de-DE" dirty="0"/>
              <a:t>Zur Häufigkeit der Erbringung</a:t>
            </a:r>
          </a:p>
          <a:p>
            <a:r>
              <a:rPr lang="de-DE" dirty="0"/>
              <a:t>-</a:t>
            </a:r>
            <a:r>
              <a:rPr lang="de-DE" baseline="0" dirty="0"/>
              <a:t> </a:t>
            </a:r>
            <a:r>
              <a:rPr lang="de-DE" sz="1200" kern="1200" dirty="0">
                <a:solidFill>
                  <a:schemeClr val="tx1"/>
                </a:solidFill>
                <a:effectLst/>
                <a:latin typeface="+mn-lt"/>
                <a:ea typeface="+mn-ea"/>
                <a:cs typeface="+mn-cs"/>
              </a:rPr>
              <a:t>Die Voraussetzungen für die Inanspruchnahme der Erweiterten Medikationsberatung bei Polymedikation bleiben hiervon unberührt. </a:t>
            </a:r>
            <a:endParaRPr lang="de-DE" dirty="0"/>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40</a:t>
            </a:fld>
            <a:endParaRPr lang="de-DE"/>
          </a:p>
        </p:txBody>
      </p:sp>
    </p:spTree>
    <p:extLst>
      <p:ext uri="{BB962C8B-B14F-4D97-AF65-F5344CB8AC3E}">
        <p14:creationId xmlns:p14="http://schemas.microsoft.com/office/powerpoint/2010/main" val="1270593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4</a:t>
            </a:fld>
            <a:endParaRPr lang="de-DE"/>
          </a:p>
        </p:txBody>
      </p:sp>
    </p:spTree>
    <p:extLst>
      <p:ext uri="{BB962C8B-B14F-4D97-AF65-F5344CB8AC3E}">
        <p14:creationId xmlns:p14="http://schemas.microsoft.com/office/powerpoint/2010/main" val="27273048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mn-lt"/>
                <a:ea typeface="+mn-ea"/>
                <a:cs typeface="+mn-cs"/>
              </a:rPr>
              <a:t>W:\Projekt\2. Arbeitspakete\2.4 Verhandlungen\Schiedsstelle\Verhandlung\25.02.2022</a:t>
            </a: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Bezüglich der gesetzgeberischen Zielstellung findet sich gleich zu Beginn des Gesetzesentwurfs der Bundesregierung (Drucksache 373/19 vom 09.08.2019, Seite 1) die zentrale Aussage zur Begründung der Neuregelung.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Durch die Betonung der Flächendeckung drückt der Gesetzgeber seinen Willen aus, nicht nur einzelne, sondern eine Vielzahl von Apotheken gezielt fördern zu wollen.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de-DE" sz="1200" kern="1200" dirty="0">
              <a:solidFill>
                <a:schemeClr val="tx1"/>
              </a:solidFill>
              <a:effectLst/>
              <a:latin typeface="Arial"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de-DE" sz="1200" kern="1200" dirty="0">
                <a:solidFill>
                  <a:schemeClr val="tx1"/>
                </a:solidFill>
                <a:effectLst/>
                <a:latin typeface="Arial" charset="0"/>
                <a:ea typeface="+mn-ea"/>
                <a:cs typeface="+mn-cs"/>
              </a:rPr>
              <a:t>Die zusätzliche Vergütungskomponente soll es Apotheken wirtschaftlich ermöglichen, Leistungen für Patient*innen anbieten zu können, die über die momentane gesetzliche Pflicht zur Information und Beratung im Rahmen der Abgabe von Arzneimitteln hinausgehen. </a:t>
            </a:r>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41</a:t>
            </a:fld>
            <a:endParaRPr lang="de-DE"/>
          </a:p>
        </p:txBody>
      </p:sp>
    </p:spTree>
    <p:extLst>
      <p:ext uri="{BB962C8B-B14F-4D97-AF65-F5344CB8AC3E}">
        <p14:creationId xmlns:p14="http://schemas.microsoft.com/office/powerpoint/2010/main" val="1545912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kern="1200" dirty="0">
                <a:solidFill>
                  <a:schemeClr val="tx1"/>
                </a:solidFill>
                <a:effectLst/>
                <a:latin typeface="+mn-lt"/>
                <a:ea typeface="+mn-ea"/>
                <a:cs typeface="+mn-cs"/>
              </a:rPr>
              <a:t>Zum anderen wurde gefordert, dass die Arzneimitteltherapie hinsichtlich Wirksamkeit, Sicherheit und Qualität durch </a:t>
            </a:r>
            <a:r>
              <a:rPr lang="de-DE" sz="1200" b="0" i="0" kern="1200" dirty="0" err="1">
                <a:solidFill>
                  <a:schemeClr val="tx1"/>
                </a:solidFill>
                <a:effectLst/>
                <a:latin typeface="+mn-lt"/>
                <a:ea typeface="+mn-ea"/>
                <a:cs typeface="+mn-cs"/>
              </a:rPr>
              <a:t>Pharmaceutical</a:t>
            </a:r>
            <a:r>
              <a:rPr lang="de-DE" sz="1200" b="0" i="0" kern="1200" dirty="0">
                <a:solidFill>
                  <a:schemeClr val="tx1"/>
                </a:solidFill>
                <a:effectLst/>
                <a:latin typeface="+mn-lt"/>
                <a:ea typeface="+mn-ea"/>
                <a:cs typeface="+mn-cs"/>
              </a:rPr>
              <a:t> Care optimiert werden solle. „Um diese zukunftsweisenden Aufgaben möglichst bald anzugehen, sind Modellversuche zügig zu beginnen und wissenschaftlich zu begleiten“</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5</a:t>
            </a:fld>
            <a:endParaRPr lang="de-DE"/>
          </a:p>
        </p:txBody>
      </p:sp>
    </p:spTree>
    <p:extLst>
      <p:ext uri="{BB962C8B-B14F-4D97-AF65-F5344CB8AC3E}">
        <p14:creationId xmlns:p14="http://schemas.microsoft.com/office/powerpoint/2010/main" val="298194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7</a:t>
            </a:fld>
            <a:endParaRPr lang="de-DE"/>
          </a:p>
        </p:txBody>
      </p:sp>
    </p:spTree>
    <p:extLst>
      <p:ext uri="{BB962C8B-B14F-4D97-AF65-F5344CB8AC3E}">
        <p14:creationId xmlns:p14="http://schemas.microsoft.com/office/powerpoint/2010/main" val="105498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9</a:t>
            </a:fld>
            <a:endParaRPr lang="de-DE"/>
          </a:p>
        </p:txBody>
      </p:sp>
    </p:spTree>
    <p:extLst>
      <p:ext uri="{BB962C8B-B14F-4D97-AF65-F5344CB8AC3E}">
        <p14:creationId xmlns:p14="http://schemas.microsoft.com/office/powerpoint/2010/main" val="924077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Für</a:t>
            </a:r>
            <a:r>
              <a:rPr lang="de-DE" baseline="0" dirty="0"/>
              <a:t> jeder der pDL ist ganz klar Bedarf</a:t>
            </a:r>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10</a:t>
            </a:fld>
            <a:endParaRPr lang="de-DE"/>
          </a:p>
        </p:txBody>
      </p:sp>
    </p:spTree>
    <p:extLst>
      <p:ext uri="{BB962C8B-B14F-4D97-AF65-F5344CB8AC3E}">
        <p14:creationId xmlns:p14="http://schemas.microsoft.com/office/powerpoint/2010/main" val="392480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2354E998-0554-AA46-B177-0E0A3926C4BE}" type="slidenum">
              <a:rPr lang="de-DE" smtClean="0"/>
              <a:pPr/>
              <a:t>11</a:t>
            </a:fld>
            <a:endParaRPr lang="de-DE"/>
          </a:p>
        </p:txBody>
      </p:sp>
    </p:spTree>
    <p:extLst>
      <p:ext uri="{BB962C8B-B14F-4D97-AF65-F5344CB8AC3E}">
        <p14:creationId xmlns:p14="http://schemas.microsoft.com/office/powerpoint/2010/main" val="958810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14</a:t>
            </a:fld>
            <a:endParaRPr lang="de-DE"/>
          </a:p>
        </p:txBody>
      </p:sp>
    </p:spTree>
    <p:extLst>
      <p:ext uri="{BB962C8B-B14F-4D97-AF65-F5344CB8AC3E}">
        <p14:creationId xmlns:p14="http://schemas.microsoft.com/office/powerpoint/2010/main" val="2785289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u="sng" dirty="0"/>
              <a:t>Anspruchsberechtigte:</a:t>
            </a:r>
            <a:r>
              <a:rPr lang="de-DE" u="none" baseline="0" dirty="0"/>
              <a:t> </a:t>
            </a:r>
            <a:r>
              <a:rPr lang="de-DE" sz="1200" kern="1200" dirty="0">
                <a:solidFill>
                  <a:schemeClr val="tx1"/>
                </a:solidFill>
                <a:effectLst/>
                <a:latin typeface="+mn-lt"/>
                <a:ea typeface="+mn-ea"/>
                <a:cs typeface="+mn-cs"/>
              </a:rPr>
              <a:t>Bei einer Neuverordnung eines Arzneistoffs bzw. der Änderung der Dosis im Rahmen einer Neuverordnung kann die pharmazeutische Dienstleistung unabhängig von der 12-Monatsfrist erneut erbracht werden. </a:t>
            </a:r>
            <a:endParaRPr lang="de-DE" u="sng" dirty="0"/>
          </a:p>
          <a:p>
            <a:pPr marL="0" marR="0" lvl="0" indent="0" algn="l" defTabSz="457200" rtl="0" eaLnBrk="1" fontAlgn="auto" latinLnBrk="0" hangingPunct="1">
              <a:lnSpc>
                <a:spcPct val="100000"/>
              </a:lnSpc>
              <a:spcBef>
                <a:spcPts val="0"/>
              </a:spcBef>
              <a:spcAft>
                <a:spcPts val="0"/>
              </a:spcAft>
              <a:buClrTx/>
              <a:buSzTx/>
              <a:buFontTx/>
              <a:buNone/>
              <a:tabLst/>
              <a:defRPr/>
            </a:pPr>
            <a:r>
              <a:rPr lang="de-DE" u="sng" dirty="0"/>
              <a:t>Häufigkeit der Erbringung:</a:t>
            </a:r>
            <a:r>
              <a:rPr lang="de-DE" u="none" baseline="0" dirty="0"/>
              <a:t> </a:t>
            </a:r>
            <a:r>
              <a:rPr lang="de-DE" sz="1200" kern="1200" dirty="0">
                <a:solidFill>
                  <a:schemeClr val="tx1"/>
                </a:solidFill>
                <a:effectLst/>
                <a:latin typeface="+mn-lt"/>
                <a:ea typeface="+mn-ea"/>
                <a:cs typeface="+mn-cs"/>
              </a:rPr>
              <a:t>Die Dienstleistung kann einmal alle 12 Monate erbracht und abgerechnet werden. Bei Änderung der antihypertensiven Medikation beginnt die Frist von 12 Monaten neu zu laufen.</a:t>
            </a:r>
          </a:p>
          <a:p>
            <a:endParaRPr lang="de-DE" dirty="0"/>
          </a:p>
        </p:txBody>
      </p:sp>
      <p:sp>
        <p:nvSpPr>
          <p:cNvPr id="4" name="Foliennummernplatzhalter 3"/>
          <p:cNvSpPr>
            <a:spLocks noGrp="1"/>
          </p:cNvSpPr>
          <p:nvPr>
            <p:ph type="sldNum" sz="quarter" idx="10"/>
          </p:nvPr>
        </p:nvSpPr>
        <p:spPr/>
        <p:txBody>
          <a:bodyPr/>
          <a:lstStyle/>
          <a:p>
            <a:fld id="{2354E998-0554-AA46-B177-0E0A3926C4BE}" type="slidenum">
              <a:rPr lang="de-DE" smtClean="0"/>
              <a:pPr/>
              <a:t>15</a:t>
            </a:fld>
            <a:endParaRPr lang="de-DE"/>
          </a:p>
        </p:txBody>
      </p:sp>
    </p:spTree>
    <p:extLst>
      <p:ext uri="{BB962C8B-B14F-4D97-AF65-F5344CB8AC3E}">
        <p14:creationId xmlns:p14="http://schemas.microsoft.com/office/powerpoint/2010/main" val="114190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Linien 2">
    <p:bg>
      <p:bgPr>
        <a:solidFill>
          <a:schemeClr val="bg1"/>
        </a:solidFill>
        <a:effectLst/>
      </p:bgPr>
    </p:bg>
    <p:spTree>
      <p:nvGrpSpPr>
        <p:cNvPr id="1" name=""/>
        <p:cNvGrpSpPr/>
        <p:nvPr/>
      </p:nvGrpSpPr>
      <p:grpSpPr>
        <a:xfrm>
          <a:off x="0" y="0"/>
          <a:ext cx="0" cy="0"/>
          <a:chOff x="0" y="0"/>
          <a:chExt cx="0" cy="0"/>
        </a:xfrm>
      </p:grpSpPr>
      <p:sp>
        <p:nvSpPr>
          <p:cNvPr id="4" name="Titel 1"/>
          <p:cNvSpPr>
            <a:spLocks noGrp="1"/>
          </p:cNvSpPr>
          <p:nvPr>
            <p:ph type="ctrTitle"/>
          </p:nvPr>
        </p:nvSpPr>
        <p:spPr>
          <a:xfrm>
            <a:off x="685800" y="1561150"/>
            <a:ext cx="7821592" cy="2026928"/>
          </a:xfrm>
          <a:prstGeom prst="rect">
            <a:avLst/>
          </a:prstGeom>
        </p:spPr>
        <p:txBody>
          <a:bodyPr anchor="b"/>
          <a:lstStyle>
            <a:lvl1pPr algn="l">
              <a:defRPr sz="3600" b="1">
                <a:solidFill>
                  <a:srgbClr val="C00000"/>
                </a:solidFill>
              </a:defRPr>
            </a:lvl1pPr>
          </a:lstStyle>
          <a:p>
            <a:r>
              <a:rPr lang="de-DE" dirty="0"/>
              <a:t>Titelmasterformat durch Klicken bearbeiten</a:t>
            </a:r>
          </a:p>
        </p:txBody>
      </p:sp>
      <p:sp>
        <p:nvSpPr>
          <p:cNvPr id="5" name="Untertitel 2"/>
          <p:cNvSpPr>
            <a:spLocks noGrp="1"/>
          </p:cNvSpPr>
          <p:nvPr>
            <p:ph type="subTitle" idx="1"/>
          </p:nvPr>
        </p:nvSpPr>
        <p:spPr>
          <a:xfrm>
            <a:off x="685800" y="3688042"/>
            <a:ext cx="7821592" cy="1608808"/>
          </a:xfrm>
        </p:spPr>
        <p:txBody>
          <a:bodyPr>
            <a:noAutofit/>
          </a:bodyPr>
          <a:lstStyle>
            <a:lvl1pPr marL="0" indent="0" algn="l">
              <a:lnSpc>
                <a:spcPct val="100000"/>
              </a:lnSpc>
              <a:buNone/>
              <a:defRPr sz="2000">
                <a:solidFill>
                  <a:srgbClr val="C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Tree>
    <p:extLst>
      <p:ext uri="{BB962C8B-B14F-4D97-AF65-F5344CB8AC3E}">
        <p14:creationId xmlns:p14="http://schemas.microsoft.com/office/powerpoint/2010/main" val="650455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überschriften zentriert">
    <p:bg>
      <p:bgPr>
        <a:solidFill>
          <a:schemeClr val="bg1"/>
        </a:solidFill>
        <a:effectLst/>
      </p:bgPr>
    </p:bg>
    <p:spTree>
      <p:nvGrpSpPr>
        <p:cNvPr id="1" name=""/>
        <p:cNvGrpSpPr/>
        <p:nvPr/>
      </p:nvGrpSpPr>
      <p:grpSpPr>
        <a:xfrm>
          <a:off x="0" y="0"/>
          <a:ext cx="0" cy="0"/>
          <a:chOff x="0" y="0"/>
          <a:chExt cx="0" cy="0"/>
        </a:xfrm>
      </p:grpSpPr>
      <p:sp>
        <p:nvSpPr>
          <p:cNvPr id="7" name="Untertitel 2"/>
          <p:cNvSpPr>
            <a:spLocks noGrp="1"/>
          </p:cNvSpPr>
          <p:nvPr>
            <p:ph type="subTitle" idx="1"/>
          </p:nvPr>
        </p:nvSpPr>
        <p:spPr>
          <a:xfrm>
            <a:off x="685800" y="3859464"/>
            <a:ext cx="77724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2" name="Titel 1"/>
          <p:cNvSpPr>
            <a:spLocks noGrp="1"/>
          </p:cNvSpPr>
          <p:nvPr>
            <p:ph type="ctrTitle"/>
          </p:nvPr>
        </p:nvSpPr>
        <p:spPr>
          <a:xfrm>
            <a:off x="685800" y="1395796"/>
            <a:ext cx="7772400" cy="2189480"/>
          </a:xfrm>
          <a:prstGeom prst="rect">
            <a:avLst/>
          </a:prstGeom>
        </p:spPr>
        <p:txBody>
          <a:bodyPr lIns="0" tIns="0" rIns="0" bIns="0" anchor="b"/>
          <a:lstStyle>
            <a:lvl1pPr algn="ctr">
              <a:defRPr sz="3000" b="1">
                <a:solidFill>
                  <a:srgbClr val="C00000"/>
                </a:solidFill>
              </a:defRPr>
            </a:lvl1pPr>
          </a:lstStyle>
          <a:p>
            <a:r>
              <a:rPr lang="de-DE" dirty="0"/>
              <a:t>Titelmasterformat durch Klicken bearbeiten</a:t>
            </a:r>
          </a:p>
        </p:txBody>
      </p:sp>
    </p:spTree>
    <p:extLst>
      <p:ext uri="{BB962C8B-B14F-4D97-AF65-F5344CB8AC3E}">
        <p14:creationId xmlns:p14="http://schemas.microsoft.com/office/powerpoint/2010/main" val="246724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 einspaltig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
            <a:ext cx="8229600" cy="983848"/>
          </a:xfrm>
          <a:prstGeom prst="rect">
            <a:avLst/>
          </a:prstGeom>
        </p:spPr>
        <p:txBody>
          <a:bodyPr anchor="b"/>
          <a:lstStyle>
            <a:lvl1pPr>
              <a:defRPr sz="2300" b="1"/>
            </a:lvl1pPr>
          </a:lstStyle>
          <a:p>
            <a:r>
              <a:rPr lang="de-DE" dirty="0"/>
              <a:t>Titelmasterformat durch Klicken bearbeiten</a:t>
            </a:r>
          </a:p>
        </p:txBody>
      </p:sp>
      <p:sp>
        <p:nvSpPr>
          <p:cNvPr id="3" name="Inhaltsplatzhalter 2"/>
          <p:cNvSpPr>
            <a:spLocks noGrp="1"/>
          </p:cNvSpPr>
          <p:nvPr>
            <p:ph idx="1"/>
          </p:nvPr>
        </p:nvSpPr>
        <p:spPr>
          <a:xfrm>
            <a:off x="457200" y="1157468"/>
            <a:ext cx="8229600" cy="5311019"/>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Datumsplatzhalter 6"/>
          <p:cNvSpPr>
            <a:spLocks noGrp="1"/>
          </p:cNvSpPr>
          <p:nvPr>
            <p:ph type="dt" sz="half" idx="10"/>
          </p:nvPr>
        </p:nvSpPr>
        <p:spPr>
          <a:xfrm>
            <a:off x="457200" y="6468488"/>
            <a:ext cx="1412240" cy="389512"/>
          </a:xfrm>
          <a:prstGeom prst="rect">
            <a:avLst/>
          </a:prstGeom>
        </p:spPr>
        <p:txBody>
          <a:bodyPr/>
          <a:lstStyle/>
          <a:p>
            <a:endParaRPr lang="de-DE" dirty="0"/>
          </a:p>
        </p:txBody>
      </p:sp>
      <p:sp>
        <p:nvSpPr>
          <p:cNvPr id="8" name="Fußzeilenplatzhalter 7"/>
          <p:cNvSpPr>
            <a:spLocks noGrp="1"/>
          </p:cNvSpPr>
          <p:nvPr>
            <p:ph type="ftr" sz="quarter" idx="11"/>
          </p:nvPr>
        </p:nvSpPr>
        <p:spPr/>
        <p:txBody>
          <a:bodyPr/>
          <a:lstStyle/>
          <a:p>
            <a:r>
              <a:rPr lang="de-DE" dirty="0"/>
              <a:t>pharmazeutische Dienstleistungen</a:t>
            </a:r>
          </a:p>
        </p:txBody>
      </p:sp>
      <p:sp>
        <p:nvSpPr>
          <p:cNvPr id="9" name="Foliennummernplatzhalter 8"/>
          <p:cNvSpPr>
            <a:spLocks noGrp="1"/>
          </p:cNvSpPr>
          <p:nvPr>
            <p:ph type="sldNum" sz="quarter" idx="12"/>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422874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Inhalt – einspaltig Bulletpoints – mit Quellenangab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1"/>
            <a:ext cx="8229600" cy="983848"/>
          </a:xfrm>
          <a:prstGeom prst="rect">
            <a:avLst/>
          </a:prstGeom>
        </p:spPr>
        <p:txBody>
          <a:bodyPr anchor="b"/>
          <a:lstStyle>
            <a:lvl1pPr>
              <a:spcAft>
                <a:spcPts val="0"/>
              </a:spcAft>
              <a:defRPr sz="2300"/>
            </a:lvl1pPr>
          </a:lstStyle>
          <a:p>
            <a:r>
              <a:rPr lang="de-DE" dirty="0"/>
              <a:t>Titelmasterformat durch Klicken bearbeiten</a:t>
            </a:r>
          </a:p>
        </p:txBody>
      </p:sp>
      <p:sp>
        <p:nvSpPr>
          <p:cNvPr id="3" name="Inhaltsplatzhalter 2"/>
          <p:cNvSpPr>
            <a:spLocks noGrp="1"/>
          </p:cNvSpPr>
          <p:nvPr>
            <p:ph idx="1"/>
          </p:nvPr>
        </p:nvSpPr>
        <p:spPr>
          <a:xfrm>
            <a:off x="457200" y="1157468"/>
            <a:ext cx="8229600" cy="5311019"/>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extplatzhalter 6"/>
          <p:cNvSpPr>
            <a:spLocks noGrp="1"/>
          </p:cNvSpPr>
          <p:nvPr>
            <p:ph type="body" sz="quarter" idx="13" hasCustomPrompt="1"/>
          </p:nvPr>
        </p:nvSpPr>
        <p:spPr>
          <a:xfrm>
            <a:off x="457200" y="6126163"/>
            <a:ext cx="8229600" cy="342325"/>
          </a:xfrm>
        </p:spPr>
        <p:txBody>
          <a:bodyPr tIns="0" bIns="0" anchor="ctr" anchorCtr="0">
            <a:noAutofit/>
          </a:bodyPr>
          <a:lstStyle>
            <a:lvl1pPr marL="0" indent="0">
              <a:lnSpc>
                <a:spcPct val="100000"/>
              </a:lnSpc>
              <a:spcBef>
                <a:spcPts val="0"/>
              </a:spcBef>
              <a:buNone/>
              <a:defRPr sz="9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Quellenangabe</a:t>
            </a:r>
          </a:p>
        </p:txBody>
      </p:sp>
      <p:sp>
        <p:nvSpPr>
          <p:cNvPr id="7" name="Datumsplatzhalter 6"/>
          <p:cNvSpPr>
            <a:spLocks noGrp="1"/>
          </p:cNvSpPr>
          <p:nvPr>
            <p:ph type="dt" sz="half" idx="14"/>
          </p:nvPr>
        </p:nvSpPr>
        <p:spPr>
          <a:xfrm>
            <a:off x="457200" y="6468488"/>
            <a:ext cx="1412240" cy="389512"/>
          </a:xfrm>
          <a:prstGeom prst="rect">
            <a:avLst/>
          </a:prstGeom>
        </p:spPr>
        <p:txBody>
          <a:bodyPr/>
          <a:lstStyle/>
          <a:p>
            <a:endParaRPr lang="de-DE" dirty="0"/>
          </a:p>
        </p:txBody>
      </p:sp>
      <p:sp>
        <p:nvSpPr>
          <p:cNvPr id="9" name="Fußzeilenplatzhalter 8"/>
          <p:cNvSpPr>
            <a:spLocks noGrp="1"/>
          </p:cNvSpPr>
          <p:nvPr>
            <p:ph type="ftr" sz="quarter" idx="15"/>
          </p:nvPr>
        </p:nvSpPr>
        <p:spPr/>
        <p:txBody>
          <a:bodyPr/>
          <a:lstStyle/>
          <a:p>
            <a:r>
              <a:rPr lang="de-DE" dirty="0"/>
              <a:t>pharmazeutische Dienstleistungen</a:t>
            </a:r>
          </a:p>
        </p:txBody>
      </p:sp>
      <p:sp>
        <p:nvSpPr>
          <p:cNvPr id="10" name="Foliennummernplatzhalter 9"/>
          <p:cNvSpPr>
            <a:spLocks noGrp="1"/>
          </p:cNvSpPr>
          <p:nvPr>
            <p:ph type="sldNum" sz="quarter" idx="16"/>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21814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elüberschrift linksbündig">
    <p:bg>
      <p:bgPr>
        <a:solidFill>
          <a:schemeClr val="bg1"/>
        </a:solidFill>
        <a:effectLst/>
      </p:bgPr>
    </p:bg>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457200" y="2546597"/>
            <a:ext cx="8037513" cy="1764805"/>
          </a:xfrm>
          <a:prstGeom prst="rect">
            <a:avLst/>
          </a:prstGeom>
        </p:spPr>
        <p:txBody>
          <a:bodyPr anchor="ctr"/>
          <a:lstStyle>
            <a:lvl1pPr algn="l">
              <a:defRPr sz="3200" b="1" cap="none">
                <a:solidFill>
                  <a:srgbClr val="C00000"/>
                </a:solidFill>
              </a:defRPr>
            </a:lvl1pPr>
          </a:lstStyle>
          <a:p>
            <a:r>
              <a:rPr lang="de-DE" dirty="0"/>
              <a:t>Titelmasterformat durch Klicken bearbeiten</a:t>
            </a:r>
          </a:p>
        </p:txBody>
      </p:sp>
    </p:spTree>
    <p:extLst>
      <p:ext uri="{BB962C8B-B14F-4D97-AF65-F5344CB8AC3E}">
        <p14:creationId xmlns:p14="http://schemas.microsoft.com/office/powerpoint/2010/main" val="11612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 Inhalte auf Fläch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199" y="0"/>
            <a:ext cx="8229599" cy="982800"/>
          </a:xfrm>
          <a:prstGeom prst="rect">
            <a:avLst/>
          </a:prstGeom>
        </p:spPr>
        <p:txBody>
          <a:bodyPr anchor="b"/>
          <a:lstStyle>
            <a:lvl1pPr>
              <a:defRPr sz="2300"/>
            </a:lvl1pPr>
          </a:lstStyle>
          <a:p>
            <a:r>
              <a:rPr lang="de-DE" dirty="0"/>
              <a:t>Titelmasterformat durch Klicken bearbeiten</a:t>
            </a:r>
          </a:p>
        </p:txBody>
      </p:sp>
      <p:sp>
        <p:nvSpPr>
          <p:cNvPr id="16" name="Inhaltsplatzhalter 2"/>
          <p:cNvSpPr>
            <a:spLocks noGrp="1"/>
          </p:cNvSpPr>
          <p:nvPr>
            <p:ph sz="half" idx="1"/>
          </p:nvPr>
        </p:nvSpPr>
        <p:spPr>
          <a:xfrm>
            <a:off x="457200" y="1082974"/>
            <a:ext cx="3862364" cy="5385600"/>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3"/>
          <p:cNvSpPr>
            <a:spLocks noGrp="1"/>
          </p:cNvSpPr>
          <p:nvPr>
            <p:ph sz="half" idx="2"/>
          </p:nvPr>
        </p:nvSpPr>
        <p:spPr>
          <a:xfrm>
            <a:off x="4799514" y="1082974"/>
            <a:ext cx="3887285" cy="5385513"/>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0" name="Datumsplatzhalter 9"/>
          <p:cNvSpPr>
            <a:spLocks noGrp="1"/>
          </p:cNvSpPr>
          <p:nvPr>
            <p:ph type="dt" sz="half" idx="10"/>
          </p:nvPr>
        </p:nvSpPr>
        <p:spPr>
          <a:xfrm>
            <a:off x="457200" y="6468488"/>
            <a:ext cx="1412240" cy="389512"/>
          </a:xfrm>
          <a:prstGeom prst="rect">
            <a:avLst/>
          </a:prstGeom>
        </p:spPr>
        <p:txBody>
          <a:bodyPr/>
          <a:lstStyle/>
          <a:p>
            <a:endParaRPr lang="de-DE" dirty="0"/>
          </a:p>
        </p:txBody>
      </p:sp>
      <p:sp>
        <p:nvSpPr>
          <p:cNvPr id="11" name="Fußzeilenplatzhalter 10"/>
          <p:cNvSpPr>
            <a:spLocks noGrp="1"/>
          </p:cNvSpPr>
          <p:nvPr>
            <p:ph type="ftr" sz="quarter" idx="11"/>
          </p:nvPr>
        </p:nvSpPr>
        <p:spPr/>
        <p:txBody>
          <a:bodyPr/>
          <a:lstStyle/>
          <a:p>
            <a:r>
              <a:rPr lang="de-DE" dirty="0"/>
              <a:t>pharmazeutische Dienstleistungen</a:t>
            </a:r>
          </a:p>
        </p:txBody>
      </p:sp>
      <p:sp>
        <p:nvSpPr>
          <p:cNvPr id="12" name="Foliennummernplatzhalter 11"/>
          <p:cNvSpPr>
            <a:spLocks noGrp="1"/>
          </p:cNvSpPr>
          <p:nvPr>
            <p:ph type="sldNum" sz="quarter" idx="12"/>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648413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auf Fläche – mit Quellenangab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199" y="0"/>
            <a:ext cx="8229599" cy="982800"/>
          </a:xfrm>
          <a:prstGeom prst="rect">
            <a:avLst/>
          </a:prstGeom>
        </p:spPr>
        <p:txBody>
          <a:bodyPr anchor="b"/>
          <a:lstStyle>
            <a:lvl1pPr>
              <a:defRPr sz="2300"/>
            </a:lvl1pPr>
          </a:lstStyle>
          <a:p>
            <a:r>
              <a:rPr lang="de-DE" dirty="0"/>
              <a:t>Titelmasterformat durch Klicken bearbeiten</a:t>
            </a:r>
          </a:p>
        </p:txBody>
      </p:sp>
      <p:sp>
        <p:nvSpPr>
          <p:cNvPr id="16" name="Inhaltsplatzhalter 2"/>
          <p:cNvSpPr>
            <a:spLocks noGrp="1"/>
          </p:cNvSpPr>
          <p:nvPr>
            <p:ph sz="half" idx="1"/>
          </p:nvPr>
        </p:nvSpPr>
        <p:spPr>
          <a:xfrm>
            <a:off x="457200" y="1082974"/>
            <a:ext cx="3862364" cy="5385514"/>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17" name="Inhaltsplatzhalter 3"/>
          <p:cNvSpPr>
            <a:spLocks noGrp="1"/>
          </p:cNvSpPr>
          <p:nvPr>
            <p:ph sz="half" idx="2"/>
          </p:nvPr>
        </p:nvSpPr>
        <p:spPr>
          <a:xfrm>
            <a:off x="4799514" y="1082975"/>
            <a:ext cx="3887285" cy="5043188"/>
          </a:xfrm>
        </p:spPr>
        <p:txBody>
          <a:bodyPr/>
          <a:lstStyle>
            <a:lvl1pPr>
              <a:defRPr sz="22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Textplatzhalter 6"/>
          <p:cNvSpPr>
            <a:spLocks noGrp="1"/>
          </p:cNvSpPr>
          <p:nvPr>
            <p:ph type="body" sz="quarter" idx="13" hasCustomPrompt="1"/>
          </p:nvPr>
        </p:nvSpPr>
        <p:spPr>
          <a:xfrm>
            <a:off x="4799514" y="6126163"/>
            <a:ext cx="3887286" cy="342325"/>
          </a:xfrm>
        </p:spPr>
        <p:txBody>
          <a:bodyPr tIns="0" bIns="0" anchor="ctr" anchorCtr="0">
            <a:noAutofit/>
          </a:bodyPr>
          <a:lstStyle>
            <a:lvl1pPr marL="0" indent="0">
              <a:lnSpc>
                <a:spcPct val="100000"/>
              </a:lnSpc>
              <a:spcBef>
                <a:spcPts val="0"/>
              </a:spcBef>
              <a:buNone/>
              <a:defRPr sz="900">
                <a:solidFill>
                  <a:schemeClr val="bg1">
                    <a:lumMod val="50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de-DE" dirty="0"/>
              <a:t>Quellenangabe</a:t>
            </a:r>
          </a:p>
        </p:txBody>
      </p:sp>
      <p:sp>
        <p:nvSpPr>
          <p:cNvPr id="3" name="Datumsplatzhalter 2"/>
          <p:cNvSpPr>
            <a:spLocks noGrp="1"/>
          </p:cNvSpPr>
          <p:nvPr>
            <p:ph type="dt" sz="half" idx="14"/>
          </p:nvPr>
        </p:nvSpPr>
        <p:spPr>
          <a:xfrm>
            <a:off x="457200" y="6468488"/>
            <a:ext cx="1412240" cy="389512"/>
          </a:xfrm>
          <a:prstGeom prst="rect">
            <a:avLst/>
          </a:prstGeom>
        </p:spPr>
        <p:txBody>
          <a:bodyPr/>
          <a:lstStyle/>
          <a:p>
            <a:endParaRPr lang="de-DE" dirty="0"/>
          </a:p>
        </p:txBody>
      </p:sp>
      <p:sp>
        <p:nvSpPr>
          <p:cNvPr id="4" name="Fußzeilenplatzhalter 3"/>
          <p:cNvSpPr>
            <a:spLocks noGrp="1"/>
          </p:cNvSpPr>
          <p:nvPr>
            <p:ph type="ftr" sz="quarter" idx="15"/>
          </p:nvPr>
        </p:nvSpPr>
        <p:spPr/>
        <p:txBody>
          <a:bodyPr/>
          <a:lstStyle/>
          <a:p>
            <a:r>
              <a:rPr lang="de-DE" dirty="0"/>
              <a:t>pharmazeutische Dienstleistungen</a:t>
            </a:r>
          </a:p>
        </p:txBody>
      </p:sp>
      <p:sp>
        <p:nvSpPr>
          <p:cNvPr id="5" name="Foliennummernplatzhalter 4"/>
          <p:cNvSpPr>
            <a:spLocks noGrp="1"/>
          </p:cNvSpPr>
          <p:nvPr>
            <p:ph type="sldNum" sz="quarter" idx="16"/>
          </p:nvPr>
        </p:nvSpPr>
        <p:spPr/>
        <p:txBody>
          <a:body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1233896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eere Folie">
    <p:bg>
      <p:bgPr>
        <a:solidFill>
          <a:schemeClr val="bg1"/>
        </a:solidFill>
        <a:effectLst/>
      </p:bgPr>
    </p:bg>
    <p:spTree>
      <p:nvGrpSpPr>
        <p:cNvPr id="1" name=""/>
        <p:cNvGrpSpPr/>
        <p:nvPr/>
      </p:nvGrpSpPr>
      <p:grpSpPr>
        <a:xfrm>
          <a:off x="0" y="0"/>
          <a:ext cx="0" cy="0"/>
          <a:chOff x="0" y="0"/>
          <a:chExt cx="0" cy="0"/>
        </a:xfrm>
      </p:grpSpPr>
      <p:sp>
        <p:nvSpPr>
          <p:cNvPr id="4" name="Rechteck 3"/>
          <p:cNvSpPr/>
          <p:nvPr userDrawn="1"/>
        </p:nvSpPr>
        <p:spPr>
          <a:xfrm>
            <a:off x="0" y="6223000"/>
            <a:ext cx="9144000" cy="635000"/>
          </a:xfrm>
          <a:prstGeom prst="rect">
            <a:avLst/>
          </a:prstGeom>
          <a:solidFill>
            <a:schemeClr val="bg1"/>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2625067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199" y="1"/>
            <a:ext cx="8229599" cy="983848"/>
          </a:xfrm>
          <a:prstGeom prst="rect">
            <a:avLst/>
          </a:prstGeom>
        </p:spPr>
        <p:txBody>
          <a:bodyPr vert="horz" lIns="91440" tIns="45720" rIns="91440" bIns="45720" rtlCol="0" anchor="b" anchorCtr="0">
            <a:noAutofit/>
          </a:bodyPr>
          <a:lstStyle/>
          <a:p>
            <a:r>
              <a:rPr lang="de-DE" dirty="0"/>
              <a:t>Mastertitelformat bearbeiten</a:t>
            </a:r>
          </a:p>
        </p:txBody>
      </p:sp>
      <p:sp>
        <p:nvSpPr>
          <p:cNvPr id="3" name="Textplatzhalter 2"/>
          <p:cNvSpPr>
            <a:spLocks noGrp="1"/>
          </p:cNvSpPr>
          <p:nvPr>
            <p:ph type="body" idx="1"/>
          </p:nvPr>
        </p:nvSpPr>
        <p:spPr>
          <a:xfrm>
            <a:off x="457200" y="1157468"/>
            <a:ext cx="8229600" cy="5311019"/>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468488"/>
            <a:ext cx="1412240" cy="389512"/>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endParaRPr lang="de-DE" dirty="0"/>
          </a:p>
        </p:txBody>
      </p:sp>
      <p:sp>
        <p:nvSpPr>
          <p:cNvPr id="5" name="Fußzeilenplatzhalter 4"/>
          <p:cNvSpPr>
            <a:spLocks noGrp="1"/>
          </p:cNvSpPr>
          <p:nvPr>
            <p:ph type="ftr" sz="quarter" idx="3"/>
          </p:nvPr>
        </p:nvSpPr>
        <p:spPr>
          <a:xfrm>
            <a:off x="1869440" y="6468488"/>
            <a:ext cx="5394960" cy="389512"/>
          </a:xfrm>
          <a:prstGeom prst="rect">
            <a:avLst/>
          </a:prstGeom>
        </p:spPr>
        <p:txBody>
          <a:bodyPr vert="horz" lIns="91440" tIns="45720" rIns="91440" bIns="45720" rtlCol="0" anchor="ctr">
            <a:noAutofit/>
          </a:bodyPr>
          <a:lstStyle>
            <a:lvl1pPr marL="0" marR="0" indent="0" algn="ctr" defTabSz="457200" rtl="0" eaLnBrk="1" fontAlgn="auto" latinLnBrk="0" hangingPunct="1">
              <a:lnSpc>
                <a:spcPct val="100000"/>
              </a:lnSpc>
              <a:spcBef>
                <a:spcPts val="0"/>
              </a:spcBef>
              <a:spcAft>
                <a:spcPts val="0"/>
              </a:spcAft>
              <a:buClrTx/>
              <a:buSzTx/>
              <a:buFontTx/>
              <a:buNone/>
              <a:tabLst/>
              <a:defRPr sz="1200">
                <a:solidFill>
                  <a:schemeClr val="tx1">
                    <a:tint val="75000"/>
                  </a:schemeClr>
                </a:solidFill>
              </a:defRPr>
            </a:lvl1pPr>
          </a:lstStyle>
          <a:p>
            <a:r>
              <a:rPr lang="de-DE" dirty="0"/>
              <a:t>pharmazeutische Dienstleistungen</a:t>
            </a:r>
          </a:p>
        </p:txBody>
      </p:sp>
      <p:sp>
        <p:nvSpPr>
          <p:cNvPr id="6" name="Foliennummernplatzhalter 5"/>
          <p:cNvSpPr>
            <a:spLocks noGrp="1"/>
          </p:cNvSpPr>
          <p:nvPr>
            <p:ph type="sldNum" sz="quarter" idx="4"/>
          </p:nvPr>
        </p:nvSpPr>
        <p:spPr>
          <a:xfrm>
            <a:off x="7264400" y="6468488"/>
            <a:ext cx="1422400" cy="389512"/>
          </a:xfrm>
          <a:prstGeom prst="rect">
            <a:avLst/>
          </a:prstGeom>
        </p:spPr>
        <p:txBody>
          <a:bodyPr vert="horz" lIns="91440" tIns="45720" rIns="91440" bIns="45720" rtlCol="0" anchor="ctr">
            <a:noAutofit/>
          </a:bodyPr>
          <a:lstStyle>
            <a:lvl1pPr algn="r">
              <a:defRPr sz="1200">
                <a:solidFill>
                  <a:schemeClr val="tx1">
                    <a:tint val="75000"/>
                  </a:schemeClr>
                </a:solidFill>
              </a:defRPr>
            </a:lvl1pPr>
          </a:lstStyle>
          <a:p>
            <a:fld id="{2D01545E-A440-2646-B2EC-DA051E070E53}" type="slidenum">
              <a:rPr lang="de-DE" smtClean="0"/>
              <a:pPr/>
              <a:t>‹Nr.›</a:t>
            </a:fld>
            <a:endParaRPr lang="de-DE" dirty="0"/>
          </a:p>
        </p:txBody>
      </p:sp>
    </p:spTree>
    <p:extLst>
      <p:ext uri="{BB962C8B-B14F-4D97-AF65-F5344CB8AC3E}">
        <p14:creationId xmlns:p14="http://schemas.microsoft.com/office/powerpoint/2010/main" val="37994541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p:txStyles>
    <p:titleStyle>
      <a:lvl1pPr algn="l" defTabSz="457200" rtl="0" eaLnBrk="1" latinLnBrk="0" hangingPunct="1">
        <a:spcBef>
          <a:spcPct val="0"/>
        </a:spcBef>
        <a:buNone/>
        <a:defRPr sz="2400" b="1" kern="1200" cap="none">
          <a:solidFill>
            <a:srgbClr val="C00000"/>
          </a:solidFill>
          <a:latin typeface="+mj-lt"/>
          <a:ea typeface="+mj-ea"/>
          <a:cs typeface="+mj-cs"/>
        </a:defRPr>
      </a:lvl1pPr>
    </p:titleStyle>
    <p:body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freepik.com/fotos-kostenlos/athlet-bereit-zum-laufen-mit-bist-du-bereit-nachricht_17662809.htm#query=start&amp;position=1&amp;from_view=search&amp;track=sph&quot;"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de.freepik.com/fotos-kostenlos/kreativer-hintergrund-mit-vorhang-und-schatten-vom-fenster_31227888.htm#page=2&amp;query=fenster%20mit%20vorhang&amp;position=9&amp;from_view=search&amp;track=ais&quot;>Freepik&lt;/" TargetMode="External"/><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60.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7A6E0627-A8F2-78EB-40A8-D1B9F53F5278}"/>
              </a:ext>
            </a:extLst>
          </p:cNvPr>
          <p:cNvPicPr>
            <a:picLocks noChangeAspect="1"/>
          </p:cNvPicPr>
          <p:nvPr/>
        </p:nvPicPr>
        <p:blipFill>
          <a:blip r:embed="rId2"/>
          <a:stretch>
            <a:fillRect/>
          </a:stretch>
        </p:blipFill>
        <p:spPr>
          <a:xfrm>
            <a:off x="685800" y="679213"/>
            <a:ext cx="7772400" cy="5499574"/>
          </a:xfrm>
          <a:prstGeom prst="rect">
            <a:avLst/>
          </a:prstGeom>
        </p:spPr>
      </p:pic>
    </p:spTree>
    <p:extLst>
      <p:ext uri="{BB962C8B-B14F-4D97-AF65-F5344CB8AC3E}">
        <p14:creationId xmlns:p14="http://schemas.microsoft.com/office/powerpoint/2010/main" val="1967668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sieht die Schiedsstelle Bedarf? </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3839356336"/>
              </p:ext>
            </p:extLst>
          </p:nvPr>
        </p:nvGraphicFramePr>
        <p:xfrm>
          <a:off x="457200" y="1157288"/>
          <a:ext cx="8229600" cy="531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platzhalter 3">
            <a:extLst>
              <a:ext uri="{FF2B5EF4-FFF2-40B4-BE49-F238E27FC236}">
                <a16:creationId xmlns:a16="http://schemas.microsoft.com/office/drawing/2014/main" id="{6E6968DB-5853-3239-C50E-5587BDD5049C}"/>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pPr defTabSz="685800"/>
            <a:r>
              <a:rPr lang="de-DE" dirty="0">
                <a:solidFill>
                  <a:srgbClr val="000000">
                    <a:tint val="75000"/>
                  </a:srgbClr>
                </a:solidFill>
                <a:latin typeface="Arial"/>
              </a:rPr>
              <a:t>14.06.2022</a:t>
            </a:r>
          </a:p>
        </p:txBody>
      </p:sp>
      <p:sp>
        <p:nvSpPr>
          <p:cNvPr id="6" name="Fußzeilenplatzhalter 5"/>
          <p:cNvSpPr>
            <a:spLocks noGrp="1"/>
          </p:cNvSpPr>
          <p:nvPr>
            <p:ph type="ftr" sz="quarter" idx="15"/>
          </p:nvPr>
        </p:nvSpPr>
        <p:spPr/>
        <p:txBody>
          <a:bodyPr/>
          <a:lstStyle/>
          <a:p>
            <a:r>
              <a:rPr lang="de-DE" dirty="0">
                <a:solidFill>
                  <a:srgbClr val="000000">
                    <a:tint val="75000"/>
                  </a:srgbClr>
                </a:solidFill>
                <a:latin typeface="Arial"/>
              </a:rPr>
              <a:t>pharmazeutische Dienstleistungen</a:t>
            </a:r>
          </a:p>
        </p:txBody>
      </p:sp>
      <p:sp>
        <p:nvSpPr>
          <p:cNvPr id="7" name="Foliennummernplatzhalter 6"/>
          <p:cNvSpPr>
            <a:spLocks noGrp="1"/>
          </p:cNvSpPr>
          <p:nvPr>
            <p:ph type="sldNum" sz="quarter" idx="16"/>
          </p:nvPr>
        </p:nvSpPr>
        <p:spPr/>
        <p:txBody>
          <a:bodyPr/>
          <a:lstStyle/>
          <a:p>
            <a:pPr defTabSz="685800"/>
            <a:fld id="{2D01545E-A440-2646-B2EC-DA051E070E53}" type="slidenum">
              <a:rPr lang="de-DE">
                <a:solidFill>
                  <a:srgbClr val="000000">
                    <a:tint val="75000"/>
                  </a:srgbClr>
                </a:solidFill>
                <a:latin typeface="Arial"/>
              </a:rPr>
              <a:pPr defTabSz="685800"/>
              <a:t>10</a:t>
            </a:fld>
            <a:endParaRPr lang="de-DE" dirty="0">
              <a:solidFill>
                <a:srgbClr val="000000">
                  <a:tint val="75000"/>
                </a:srgbClr>
              </a:solidFill>
              <a:latin typeface="Arial"/>
            </a:endParaRPr>
          </a:p>
        </p:txBody>
      </p:sp>
      <p:sp>
        <p:nvSpPr>
          <p:cNvPr id="9" name="Textfeld 8"/>
          <p:cNvSpPr txBox="1"/>
          <p:nvPr/>
        </p:nvSpPr>
        <p:spPr>
          <a:xfrm>
            <a:off x="5410201" y="1437285"/>
            <a:ext cx="3102840" cy="861774"/>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Pharmazeutische Betreuung </a:t>
            </a:r>
          </a:p>
          <a:p>
            <a:pPr marL="285750" indent="-285750" defTabSz="685800">
              <a:buFont typeface="Arial" panose="020B0604020202020204" pitchFamily="34" charset="0"/>
              <a:buChar char="•"/>
            </a:pPr>
            <a:r>
              <a:rPr lang="de-DE" sz="1600" dirty="0">
                <a:solidFill>
                  <a:prstClr val="white"/>
                </a:solidFill>
                <a:latin typeface="Arial"/>
              </a:rPr>
              <a:t>Nach Organtransplantation</a:t>
            </a:r>
          </a:p>
          <a:p>
            <a:pPr marL="285750" indent="-285750" defTabSz="685800">
              <a:buFont typeface="Arial" panose="020B0604020202020204" pitchFamily="34" charset="0"/>
              <a:buChar char="•"/>
            </a:pPr>
            <a:r>
              <a:rPr lang="de-DE" sz="1600" dirty="0">
                <a:solidFill>
                  <a:prstClr val="white"/>
                </a:solidFill>
                <a:latin typeface="Arial"/>
              </a:rPr>
              <a:t>Orale Antitumortherapeutika</a:t>
            </a:r>
          </a:p>
        </p:txBody>
      </p:sp>
      <p:sp>
        <p:nvSpPr>
          <p:cNvPr id="10" name="Textfeld 9"/>
          <p:cNvSpPr txBox="1"/>
          <p:nvPr/>
        </p:nvSpPr>
        <p:spPr>
          <a:xfrm>
            <a:off x="6015758" y="5317147"/>
            <a:ext cx="2497283"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Risikoerfassung hoher Blutdruck</a:t>
            </a:r>
          </a:p>
        </p:txBody>
      </p:sp>
      <p:sp>
        <p:nvSpPr>
          <p:cNvPr id="11" name="Textfeld 10"/>
          <p:cNvSpPr txBox="1"/>
          <p:nvPr/>
        </p:nvSpPr>
        <p:spPr>
          <a:xfrm>
            <a:off x="437245" y="5308672"/>
            <a:ext cx="2124449" cy="646331"/>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Inhalationstechnik</a:t>
            </a:r>
          </a:p>
          <a:p>
            <a:pPr defTabSz="685800"/>
            <a:endParaRPr lang="de-DE" dirty="0">
              <a:solidFill>
                <a:prstClr val="white"/>
              </a:solidFill>
              <a:latin typeface="Arial"/>
            </a:endParaRPr>
          </a:p>
        </p:txBody>
      </p:sp>
      <p:sp>
        <p:nvSpPr>
          <p:cNvPr id="12" name="Textfeld 11"/>
          <p:cNvSpPr txBox="1"/>
          <p:nvPr/>
        </p:nvSpPr>
        <p:spPr>
          <a:xfrm>
            <a:off x="715541" y="1437285"/>
            <a:ext cx="2307800" cy="923330"/>
          </a:xfrm>
          <a:prstGeom prst="rect">
            <a:avLst/>
          </a:prstGeom>
          <a:solidFill>
            <a:srgbClr val="C00000"/>
          </a:solidFill>
          <a:effectLst>
            <a:outerShdw blurRad="50800" dist="38100" dir="2700000" algn="tl" rotWithShape="0">
              <a:prstClr val="black">
                <a:alpha val="40000"/>
              </a:prstClr>
            </a:outerShdw>
          </a:effectLst>
        </p:spPr>
        <p:txBody>
          <a:bodyPr wrap="square" rtlCol="0">
            <a:spAutoFit/>
          </a:bodyPr>
          <a:lstStyle/>
          <a:p>
            <a:pPr defTabSz="685800"/>
            <a:r>
              <a:rPr lang="de-DE" dirty="0">
                <a:solidFill>
                  <a:prstClr val="white"/>
                </a:solidFill>
                <a:latin typeface="Arial"/>
              </a:rPr>
              <a:t>Erweiterte Medikationsberatung bei Polymedikation</a:t>
            </a:r>
          </a:p>
        </p:txBody>
      </p:sp>
    </p:spTree>
    <p:extLst>
      <p:ext uri="{BB962C8B-B14F-4D97-AF65-F5344CB8AC3E}">
        <p14:creationId xmlns:p14="http://schemas.microsoft.com/office/powerpoint/2010/main" val="4186567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FCFE34DF-5F08-8B72-2A55-D74F8FDAA7AE}"/>
              </a:ext>
            </a:extLst>
          </p:cNvPr>
          <p:cNvSpPr>
            <a:spLocks noGrp="1"/>
          </p:cNvSpPr>
          <p:nvPr>
            <p:ph type="body" sz="quarter" idx="13"/>
          </p:nvPr>
        </p:nvSpPr>
        <p:spPr>
          <a:xfrm>
            <a:off x="457200" y="6075363"/>
            <a:ext cx="8229600" cy="342325"/>
          </a:xfrm>
        </p:spPr>
        <p:txBody>
          <a:bodyPr/>
          <a:lstStyle/>
          <a:p>
            <a:r>
              <a:rPr lang="de-DE" dirty="0"/>
              <a:t>Bild: </a:t>
            </a:r>
            <a:r>
              <a:rPr lang="de-DE" dirty="0" err="1">
                <a:hlinkClick r:id="rId3"/>
              </a:rPr>
              <a:t>Freepik.com</a:t>
            </a:r>
            <a:r>
              <a:rPr lang="de-DE" dirty="0">
                <a:hlinkClick r:id="rId3"/>
              </a:rPr>
              <a:t> </a:t>
            </a:r>
            <a:endParaRPr lang="de-DE" dirty="0"/>
          </a:p>
        </p:txBody>
      </p:sp>
      <p:sp>
        <p:nvSpPr>
          <p:cNvPr id="5" name="Datumsplatzhalter 4">
            <a:extLst>
              <a:ext uri="{FF2B5EF4-FFF2-40B4-BE49-F238E27FC236}">
                <a16:creationId xmlns:a16="http://schemas.microsoft.com/office/drawing/2014/main" id="{EE7B8874-DF2D-D336-084A-AA8F814763E6}"/>
              </a:ext>
            </a:extLst>
          </p:cNvPr>
          <p:cNvSpPr>
            <a:spLocks noGrp="1"/>
          </p:cNvSpPr>
          <p:nvPr>
            <p:ph type="dt" sz="half" idx="14"/>
          </p:nvPr>
        </p:nvSpPr>
        <p:spPr/>
        <p:txBody>
          <a:bodyPr/>
          <a:lstStyle/>
          <a:p>
            <a:endParaRPr lang="de-DE" dirty="0"/>
          </a:p>
        </p:txBody>
      </p:sp>
      <p:sp>
        <p:nvSpPr>
          <p:cNvPr id="6" name="Fußzeilenplatzhalter 5">
            <a:extLst>
              <a:ext uri="{FF2B5EF4-FFF2-40B4-BE49-F238E27FC236}">
                <a16:creationId xmlns:a16="http://schemas.microsoft.com/office/drawing/2014/main" id="{F2FE0F3E-621F-F13E-D3CA-2472185EDDAA}"/>
              </a:ext>
            </a:extLst>
          </p:cNvPr>
          <p:cNvSpPr>
            <a:spLocks noGrp="1"/>
          </p:cNvSpPr>
          <p:nvPr>
            <p:ph type="ftr" sz="quarter" idx="15"/>
          </p:nvPr>
        </p:nvSpPr>
        <p:spPr/>
        <p:txBody>
          <a:bodyPr/>
          <a:lstStyle/>
          <a:p>
            <a:r>
              <a:rPr lang="de-DE"/>
              <a:t>pharmazeutische Dienstleistungen</a:t>
            </a:r>
            <a:endParaRPr lang="de-DE" dirty="0"/>
          </a:p>
        </p:txBody>
      </p:sp>
      <p:sp>
        <p:nvSpPr>
          <p:cNvPr id="7" name="Foliennummernplatzhalter 6">
            <a:extLst>
              <a:ext uri="{FF2B5EF4-FFF2-40B4-BE49-F238E27FC236}">
                <a16:creationId xmlns:a16="http://schemas.microsoft.com/office/drawing/2014/main" id="{D794E949-C247-7D40-B4E9-5D649E4AC87B}"/>
              </a:ext>
            </a:extLst>
          </p:cNvPr>
          <p:cNvSpPr>
            <a:spLocks noGrp="1"/>
          </p:cNvSpPr>
          <p:nvPr>
            <p:ph type="sldNum" sz="quarter" idx="16"/>
          </p:nvPr>
        </p:nvSpPr>
        <p:spPr/>
        <p:txBody>
          <a:bodyPr/>
          <a:lstStyle/>
          <a:p>
            <a:fld id="{2D01545E-A440-2646-B2EC-DA051E070E53}" type="slidenum">
              <a:rPr lang="de-DE" smtClean="0"/>
              <a:pPr/>
              <a:t>11</a:t>
            </a:fld>
            <a:endParaRPr lang="de-DE" dirty="0"/>
          </a:p>
        </p:txBody>
      </p:sp>
      <p:pic>
        <p:nvPicPr>
          <p:cNvPr id="10" name="Google Shape;210;p10">
            <a:extLst>
              <a:ext uri="{FF2B5EF4-FFF2-40B4-BE49-F238E27FC236}">
                <a16:creationId xmlns:a16="http://schemas.microsoft.com/office/drawing/2014/main" id="{04955168-EB0F-D1BE-38A6-B4AA8FE61883}"/>
              </a:ext>
            </a:extLst>
          </p:cNvPr>
          <p:cNvPicPr preferRelativeResize="0"/>
          <p:nvPr/>
        </p:nvPicPr>
        <p:blipFill>
          <a:blip r:embed="rId4">
            <a:alphaModFix/>
          </a:blip>
          <a:stretch>
            <a:fillRect/>
          </a:stretch>
        </p:blipFill>
        <p:spPr>
          <a:xfrm>
            <a:off x="425952" y="598126"/>
            <a:ext cx="8281936" cy="5528037"/>
          </a:xfrm>
          <a:prstGeom prst="rect">
            <a:avLst/>
          </a:prstGeom>
          <a:noFill/>
          <a:ln>
            <a:noFill/>
          </a:ln>
        </p:spPr>
      </p:pic>
    </p:spTree>
    <p:extLst>
      <p:ext uri="{BB962C8B-B14F-4D97-AF65-F5344CB8AC3E}">
        <p14:creationId xmlns:p14="http://schemas.microsoft.com/office/powerpoint/2010/main" val="2238413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Pharmazeutische Dienstleistungen im Überblick</a:t>
            </a:r>
          </a:p>
        </p:txBody>
      </p:sp>
      <p:sp>
        <p:nvSpPr>
          <p:cNvPr id="3" name="Inhaltsplatzhalter 2"/>
          <p:cNvSpPr>
            <a:spLocks noGrp="1"/>
          </p:cNvSpPr>
          <p:nvPr>
            <p:ph idx="1"/>
          </p:nvPr>
        </p:nvSpPr>
        <p:spPr/>
        <p:txBody>
          <a:bodyPr/>
          <a:lstStyle/>
          <a:p>
            <a:r>
              <a:rPr lang="de-DE" sz="1600" b="1" dirty="0"/>
              <a:t>Standardisierte Risikoerfassung hoher Blutdruck</a:t>
            </a:r>
            <a:br>
              <a:rPr lang="de-DE" sz="1600" b="1" dirty="0"/>
            </a:br>
            <a:r>
              <a:rPr lang="de-DE" sz="1600" dirty="0"/>
              <a:t>Dies soll neben der Erfolgskontrolle der medikamentösen Blutdruckeinstellung auch zur Förderung der Therapietreue (Adhärenz) beitragen.</a:t>
            </a:r>
          </a:p>
          <a:p>
            <a:r>
              <a:rPr lang="de-DE" sz="1600" b="1" dirty="0"/>
              <a:t>Erweiterte Einweisung in die korrekte Arzneimittelanwendung mit Üben der Inhalationstechnik</a:t>
            </a:r>
            <a:r>
              <a:rPr lang="de-DE" sz="1600" dirty="0"/>
              <a:t> </a:t>
            </a:r>
            <a:br>
              <a:rPr lang="de-DE" sz="1600" dirty="0"/>
            </a:br>
            <a:r>
              <a:rPr lang="de-DE" sz="1600" dirty="0"/>
              <a:t>zur Verbesserung der Anwendung von </a:t>
            </a:r>
            <a:r>
              <a:rPr lang="de-DE" sz="1600" dirty="0" err="1"/>
              <a:t>Inhalativa</a:t>
            </a:r>
            <a:r>
              <a:rPr lang="de-DE" sz="1600" dirty="0"/>
              <a:t>.</a:t>
            </a:r>
          </a:p>
          <a:p>
            <a:r>
              <a:rPr lang="de-DE" sz="1600" b="1" dirty="0"/>
              <a:t>Erweiterte Medikationsberatung bei Polymedikation</a:t>
            </a:r>
            <a:br>
              <a:rPr lang="de-DE" sz="1600" b="1" dirty="0"/>
            </a:br>
            <a:r>
              <a:rPr lang="de-DE" sz="1600" dirty="0"/>
              <a:t>mit dem Ziel die Arzneimitteltherapiesicherheit zu verbessern. Dabei sollen mögliche arzneimittelbezogene Probleme erkannt und gelöst bzw. verhindert und die Therapietreue gefördert werden.</a:t>
            </a:r>
          </a:p>
          <a:p>
            <a:r>
              <a:rPr lang="de-DE" sz="1600" b="1" dirty="0"/>
              <a:t>Pharmazeutische Betreuung von Organtransplantierten</a:t>
            </a:r>
            <a:br>
              <a:rPr lang="de-DE" sz="1600" dirty="0"/>
            </a:br>
            <a:r>
              <a:rPr lang="de-DE" sz="1600" dirty="0"/>
              <a:t>zur Verbesserung der Arzneimitteltherapiesicherheit nach Organtransplantation.</a:t>
            </a:r>
          </a:p>
          <a:p>
            <a:r>
              <a:rPr lang="de-DE" sz="1600" b="1" dirty="0"/>
              <a:t>Pharmazeutische Betreuung bei oraler Antitumortherapie</a:t>
            </a:r>
            <a:br>
              <a:rPr lang="de-DE" sz="1600" b="1" dirty="0"/>
            </a:br>
            <a:r>
              <a:rPr lang="de-DE" sz="1600" dirty="0"/>
              <a:t>zur Erkennung und Lösung potenzieller arzneimittelbezogener Probleme. Die Effektivität der Arzneimitteltherapie sowie die Qualität der Arzneimittelanwendung sollen damit optimiert und die Therapietreue gefördert werden.</a:t>
            </a:r>
          </a:p>
          <a:p>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12</a:t>
            </a:fld>
            <a:endParaRPr lang="de-DE" dirty="0"/>
          </a:p>
        </p:txBody>
      </p:sp>
      <p:sp>
        <p:nvSpPr>
          <p:cNvPr id="8" name="Datumsplatzhalter 7">
            <a:extLst>
              <a:ext uri="{FF2B5EF4-FFF2-40B4-BE49-F238E27FC236}">
                <a16:creationId xmlns:a16="http://schemas.microsoft.com/office/drawing/2014/main" id="{6246D468-68A0-208A-A738-B2D1D87E44B3}"/>
              </a:ext>
            </a:extLst>
          </p:cNvPr>
          <p:cNvSpPr>
            <a:spLocks noGrp="1"/>
          </p:cNvSpPr>
          <p:nvPr>
            <p:ph type="dt" sz="half" idx="10"/>
          </p:nvPr>
        </p:nvSpPr>
        <p:spPr/>
        <p:txBody>
          <a:bodyPr/>
          <a:lstStyle/>
          <a:p>
            <a:r>
              <a:rPr lang="de-DE"/>
              <a:t>14.06.2022</a:t>
            </a:r>
            <a:endParaRPr lang="de-DE" dirty="0"/>
          </a:p>
        </p:txBody>
      </p:sp>
    </p:spTree>
    <p:extLst>
      <p:ext uri="{BB962C8B-B14F-4D97-AF65-F5344CB8AC3E}">
        <p14:creationId xmlns:p14="http://schemas.microsoft.com/office/powerpoint/2010/main" val="255618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Standardisierte Risikoerfassung </a:t>
            </a:r>
            <a:br>
              <a:rPr lang="de-DE" dirty="0"/>
            </a:br>
            <a:r>
              <a:rPr lang="de-DE" dirty="0"/>
              <a:t>hoher Blutdruck</a:t>
            </a:r>
          </a:p>
        </p:txBody>
      </p:sp>
    </p:spTree>
    <p:extLst>
      <p:ext uri="{BB962C8B-B14F-4D97-AF65-F5344CB8AC3E}">
        <p14:creationId xmlns:p14="http://schemas.microsoft.com/office/powerpoint/2010/main" val="502809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dirty="0"/>
              <a:t>Erfassung von Risikofaktoren</a:t>
            </a:r>
          </a:p>
          <a:p>
            <a:r>
              <a:rPr lang="de-DE" dirty="0"/>
              <a:t>Standardisierte Dreifach-Messung unter Verwendung der Standardarbeitsanweisung (SOP) zur Blutdruckmessung </a:t>
            </a:r>
            <a:br>
              <a:rPr lang="de-DE" dirty="0"/>
            </a:br>
            <a:r>
              <a:rPr lang="de-DE" dirty="0"/>
              <a:t>der Bundesapothekerkammer (BAK)</a:t>
            </a:r>
          </a:p>
          <a:p>
            <a:r>
              <a:rPr lang="de-DE" dirty="0"/>
              <a:t>Interpretation der gemessenen Werte und Ableitung entsprechender Maßnahmen mit Hilfe des Informationsbogens Blutdruck (bei bestehendem Bluthochdruck)</a:t>
            </a:r>
          </a:p>
          <a:p>
            <a:pPr lvl="1"/>
            <a:r>
              <a:rPr lang="de-DE" dirty="0"/>
              <a:t>Konkrete Empfehlung zu Maßnahmen in Abhängigkeit vom Mittelwert aus der 2. und 3. Messung und Hinweisen zu Arrhythmien </a:t>
            </a:r>
          </a:p>
          <a:p>
            <a:pPr marL="457200" lvl="1" indent="0">
              <a:buNone/>
            </a:pPr>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14</a:t>
            </a:fld>
            <a:endParaRPr lang="de-DE"/>
          </a:p>
        </p:txBody>
      </p:sp>
    </p:spTree>
    <p:extLst>
      <p:ext uri="{BB962C8B-B14F-4D97-AF65-F5344CB8AC3E}">
        <p14:creationId xmlns:p14="http://schemas.microsoft.com/office/powerpoint/2010/main" val="3315949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dirty="0"/>
              <a:t>Anspruchsberechtigte</a:t>
            </a:r>
          </a:p>
          <a:p>
            <a:pPr lvl="1"/>
            <a:r>
              <a:rPr lang="de-DE" dirty="0"/>
              <a:t>Patient*innen mit verordneten </a:t>
            </a:r>
            <a:r>
              <a:rPr lang="de-DE" dirty="0" err="1"/>
              <a:t>Antihypertensiva</a:t>
            </a:r>
            <a:r>
              <a:rPr lang="de-DE" dirty="0"/>
              <a:t> ab 2 Wochen nach Therapiebeginn </a:t>
            </a:r>
          </a:p>
          <a:p>
            <a:pPr lvl="2"/>
            <a:r>
              <a:rPr lang="de-DE" dirty="0"/>
              <a:t>Blutdrucksenker mit den ATC Codes C02 (z. B. </a:t>
            </a:r>
            <a:r>
              <a:rPr lang="de-DE" dirty="0" err="1"/>
              <a:t>Clonidin</a:t>
            </a:r>
            <a:r>
              <a:rPr lang="de-DE" dirty="0"/>
              <a:t>, </a:t>
            </a:r>
            <a:r>
              <a:rPr lang="de-DE" dirty="0" err="1"/>
              <a:t>Moxonidin</a:t>
            </a:r>
            <a:r>
              <a:rPr lang="de-DE" dirty="0"/>
              <a:t>, </a:t>
            </a:r>
            <a:r>
              <a:rPr lang="de-DE" dirty="0" err="1"/>
              <a:t>Doxazosin</a:t>
            </a:r>
            <a:r>
              <a:rPr lang="de-DE" dirty="0"/>
              <a:t>), C03 (Diuretika), C07 (Betablocker), C08 (Calciumkanalblocker), C09 (ACE-Hemmer, </a:t>
            </a:r>
            <a:r>
              <a:rPr lang="de-DE" dirty="0" err="1"/>
              <a:t>Sartane</a:t>
            </a:r>
            <a:r>
              <a:rPr lang="de-DE" dirty="0"/>
              <a:t>)</a:t>
            </a:r>
          </a:p>
          <a:p>
            <a:r>
              <a:rPr lang="de-DE" dirty="0"/>
              <a:t>Häufigkeit der Erbringung</a:t>
            </a:r>
          </a:p>
          <a:p>
            <a:pPr lvl="1"/>
            <a:r>
              <a:rPr lang="de-DE" dirty="0"/>
              <a:t>Alle 12 Monate oder </a:t>
            </a:r>
          </a:p>
          <a:p>
            <a:pPr lvl="1"/>
            <a:r>
              <a:rPr lang="de-DE" dirty="0"/>
              <a:t>Früher bei Änderungen der </a:t>
            </a:r>
            <a:r>
              <a:rPr lang="de-DE" dirty="0" err="1"/>
              <a:t>antihypertensiven</a:t>
            </a:r>
            <a:r>
              <a:rPr lang="de-DE" dirty="0"/>
              <a:t> Medikation ab 2 Wochen nach Einlösen einer Neuverordnung (12-Monatsfrist beginnt erneut)</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15</a:t>
            </a:fld>
            <a:endParaRPr lang="de-DE"/>
          </a:p>
        </p:txBody>
      </p:sp>
    </p:spTree>
    <p:extLst>
      <p:ext uri="{BB962C8B-B14F-4D97-AF65-F5344CB8AC3E}">
        <p14:creationId xmlns:p14="http://schemas.microsoft.com/office/powerpoint/2010/main" val="210754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Der Informationsbogen</a:t>
            </a:r>
            <a:br>
              <a:rPr lang="de-DE" dirty="0"/>
            </a:br>
            <a:r>
              <a:rPr lang="de-DE" sz="1800" dirty="0"/>
              <a:t>Standardisierte Risikoerfassung hoher Blutdruck</a:t>
            </a:r>
          </a:p>
        </p:txBody>
      </p:sp>
      <p:sp>
        <p:nvSpPr>
          <p:cNvPr id="3" name="Inhaltsplatzhalter 2"/>
          <p:cNvSpPr>
            <a:spLocks noGrp="1"/>
          </p:cNvSpPr>
          <p:nvPr>
            <p:ph idx="1"/>
          </p:nvPr>
        </p:nvSpPr>
        <p:spPr/>
        <p:txBody>
          <a:bodyPr/>
          <a:lstStyle/>
          <a:p>
            <a:r>
              <a:rPr lang="de-DE" sz="2000" dirty="0"/>
              <a:t>Informationsbogen Blutdruck (bei bestehendem Bluthochdruck)</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16</a:t>
            </a:fld>
            <a:endParaRPr lang="de-DE"/>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9444" y="1579072"/>
            <a:ext cx="3394952" cy="4801116"/>
          </a:xfrm>
          <a:prstGeom prst="rect">
            <a:avLst/>
          </a:prstGeom>
        </p:spPr>
      </p:pic>
      <p:pic>
        <p:nvPicPr>
          <p:cNvPr id="9" name="Grafik 8"/>
          <p:cNvPicPr>
            <a:picLocks noChangeAspect="1"/>
          </p:cNvPicPr>
          <p:nvPr/>
        </p:nvPicPr>
        <p:blipFill>
          <a:blip r:embed="rId4"/>
          <a:stretch>
            <a:fillRect/>
          </a:stretch>
        </p:blipFill>
        <p:spPr>
          <a:xfrm>
            <a:off x="1146606" y="3837406"/>
            <a:ext cx="6840627" cy="1884782"/>
          </a:xfrm>
          <a:prstGeom prst="rect">
            <a:avLst/>
          </a:prstGeom>
        </p:spPr>
      </p:pic>
      <p:sp>
        <p:nvSpPr>
          <p:cNvPr id="10" name="Rechteck 9"/>
          <p:cNvSpPr/>
          <p:nvPr/>
        </p:nvSpPr>
        <p:spPr>
          <a:xfrm>
            <a:off x="1247955" y="4140679"/>
            <a:ext cx="6671094" cy="626853"/>
          </a:xfrm>
          <a:prstGeom prst="rect">
            <a:avLst/>
          </a:prstGeom>
          <a:noFill/>
          <a:ln w="28575"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39262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Erweiterte Einweisung in die </a:t>
            </a:r>
            <a:br>
              <a:rPr lang="de-DE" dirty="0"/>
            </a:br>
            <a:r>
              <a:rPr lang="de-DE" dirty="0"/>
              <a:t>korrekte Arzneimittelanwendung </a:t>
            </a:r>
            <a:br>
              <a:rPr lang="de-DE" dirty="0"/>
            </a:br>
            <a:r>
              <a:rPr lang="de-DE" dirty="0"/>
              <a:t>und Üben der Inhalationstechnik</a:t>
            </a:r>
          </a:p>
        </p:txBody>
      </p:sp>
    </p:spTree>
    <p:extLst>
      <p:ext uri="{BB962C8B-B14F-4D97-AF65-F5344CB8AC3E}">
        <p14:creationId xmlns:p14="http://schemas.microsoft.com/office/powerpoint/2010/main" val="2165662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Leistung </a:t>
            </a:r>
            <a:br>
              <a:rPr lang="de-DE" sz="2400" dirty="0"/>
            </a:br>
            <a:r>
              <a:rPr lang="de-DE" sz="1400" dirty="0"/>
              <a:t>Erweiterte Einweisung in die korrekte Arzneimittelanwendung und Üben der Inhalationstechnik</a:t>
            </a:r>
          </a:p>
        </p:txBody>
      </p:sp>
      <p:sp>
        <p:nvSpPr>
          <p:cNvPr id="3" name="Inhaltsplatzhalter 2"/>
          <p:cNvSpPr>
            <a:spLocks noGrp="1"/>
          </p:cNvSpPr>
          <p:nvPr>
            <p:ph idx="1"/>
          </p:nvPr>
        </p:nvSpPr>
        <p:spPr/>
        <p:txBody>
          <a:bodyPr>
            <a:normAutofit/>
          </a:bodyPr>
          <a:lstStyle/>
          <a:p>
            <a:pPr>
              <a:spcBef>
                <a:spcPts val="600"/>
              </a:spcBef>
            </a:pPr>
            <a:r>
              <a:rPr lang="de-DE" sz="1800" dirty="0"/>
              <a:t>Einweisung von Versicherten auf Basis der Nationalen Versorgungs-Leitlinien (NVL) COPD und Asthma unter Verwendung der </a:t>
            </a:r>
            <a:br>
              <a:rPr lang="de-DE" sz="1800" dirty="0"/>
            </a:br>
            <a:r>
              <a:rPr lang="de-DE" sz="1800" dirty="0"/>
              <a:t>Arbeitshilfen der BAK</a:t>
            </a:r>
          </a:p>
          <a:p>
            <a:pPr>
              <a:spcBef>
                <a:spcPts val="600"/>
              </a:spcBef>
            </a:pPr>
            <a:r>
              <a:rPr lang="de-DE" sz="1800" dirty="0"/>
              <a:t>Praktische Demonstration der Inhalationstechnik durch Versicherte/n</a:t>
            </a:r>
          </a:p>
          <a:p>
            <a:pPr lvl="1">
              <a:lnSpc>
                <a:spcPct val="130000"/>
              </a:lnSpc>
            </a:pPr>
            <a:r>
              <a:rPr lang="de-DE" sz="1600" dirty="0"/>
              <a:t>Grundsätzlich mit Placebo („Dummy“) des Devices</a:t>
            </a:r>
          </a:p>
          <a:p>
            <a:pPr lvl="1">
              <a:lnSpc>
                <a:spcPct val="130000"/>
              </a:lnSpc>
            </a:pPr>
            <a:r>
              <a:rPr lang="de-DE" sz="1600" dirty="0"/>
              <a:t>Ggf. wenn therapeutisch möglich auch mit dem eigenen Arzneimittel</a:t>
            </a:r>
          </a:p>
          <a:p>
            <a:pPr>
              <a:spcBef>
                <a:spcPts val="1200"/>
              </a:spcBef>
            </a:pPr>
            <a:r>
              <a:rPr lang="de-DE" sz="1800" dirty="0"/>
              <a:t>Überprüfung der Richtigkeit, insbesondere Zustand des Gerätes, Vorbereitung der Inhalation, die Inhalation selbst, das Beenden</a:t>
            </a:r>
          </a:p>
          <a:p>
            <a:pPr>
              <a:spcBef>
                <a:spcPts val="1200"/>
              </a:spcBef>
            </a:pPr>
            <a:r>
              <a:rPr lang="de-DE" sz="1800" dirty="0"/>
              <a:t>Besprechung der korrekten Anwendung</a:t>
            </a:r>
          </a:p>
          <a:p>
            <a:pPr>
              <a:spcBef>
                <a:spcPts val="1200"/>
              </a:spcBef>
            </a:pPr>
            <a:r>
              <a:rPr lang="de-DE" sz="1800" dirty="0"/>
              <a:t>Einzelne Schritte werden wiederholt („geübt“)</a:t>
            </a:r>
          </a:p>
          <a:p>
            <a:pPr>
              <a:spcBef>
                <a:spcPts val="1200"/>
              </a:spcBef>
            </a:pPr>
            <a:r>
              <a:rPr lang="de-DE" sz="1800" dirty="0"/>
              <a:t>Abschlussgespräch und Abschlussdokumentation</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18</a:t>
            </a:fld>
            <a:endParaRPr lang="de-DE"/>
          </a:p>
        </p:txBody>
      </p:sp>
    </p:spTree>
    <p:extLst>
      <p:ext uri="{BB962C8B-B14F-4D97-AF65-F5344CB8AC3E}">
        <p14:creationId xmlns:p14="http://schemas.microsoft.com/office/powerpoint/2010/main" val="805920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Anspruch </a:t>
            </a:r>
            <a:br>
              <a:rPr lang="de-DE" sz="2400" dirty="0"/>
            </a:br>
            <a:r>
              <a:rPr lang="de-DE" sz="1400" dirty="0"/>
              <a:t>Erweiterte Einweisung in die korrekte Arzneimittelanwendung und Üben der Inhalationstechnik</a:t>
            </a:r>
          </a:p>
        </p:txBody>
      </p:sp>
      <p:sp>
        <p:nvSpPr>
          <p:cNvPr id="3" name="Inhaltsplatzhalter 2"/>
          <p:cNvSpPr>
            <a:spLocks noGrp="1"/>
          </p:cNvSpPr>
          <p:nvPr>
            <p:ph idx="1"/>
          </p:nvPr>
        </p:nvSpPr>
        <p:spPr/>
        <p:txBody>
          <a:bodyPr>
            <a:normAutofit/>
          </a:bodyPr>
          <a:lstStyle/>
          <a:p>
            <a:r>
              <a:rPr lang="de-DE" sz="2000" dirty="0"/>
              <a:t>Anspruchsberechtigte</a:t>
            </a:r>
          </a:p>
          <a:p>
            <a:pPr lvl="1"/>
            <a:r>
              <a:rPr lang="de-DE" dirty="0"/>
              <a:t>Erwachsene und Kinder ab 6 Jahren mit Neuverordnung von Devices bzw. Device-Wechsel oder </a:t>
            </a:r>
          </a:p>
          <a:p>
            <a:pPr lvl="1"/>
            <a:r>
              <a:rPr lang="de-DE" dirty="0"/>
              <a:t>Erwachsene und Kinder ab 6 Jahren, die während der letzten 12 Monate laut Selbstauskunft keine Einweisung mit praktischer Übung mit dem entsprechenden Device in einer Arztpraxis oder Apotheke erhalten haben und laut Selbstauskunft nicht in ein DMP Asthma oder COPD eingeschrieben sind. </a:t>
            </a:r>
          </a:p>
          <a:p>
            <a:pPr lvl="1"/>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19</a:t>
            </a:fld>
            <a:endParaRPr lang="de-DE"/>
          </a:p>
        </p:txBody>
      </p:sp>
    </p:spTree>
    <p:extLst>
      <p:ext uri="{BB962C8B-B14F-4D97-AF65-F5344CB8AC3E}">
        <p14:creationId xmlns:p14="http://schemas.microsoft.com/office/powerpoint/2010/main" val="2402544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p:txBody>
          <a:bodyPr/>
          <a:lstStyle/>
          <a:p>
            <a:r>
              <a:rPr lang="de-DE" sz="3600" dirty="0"/>
              <a:t>Pharmazeutische Dienstleistungen in der Apotheke</a:t>
            </a:r>
            <a:r>
              <a:rPr lang="de-DE" dirty="0"/>
              <a:t>	</a:t>
            </a:r>
          </a:p>
        </p:txBody>
      </p:sp>
      <p:sp>
        <p:nvSpPr>
          <p:cNvPr id="4" name="Untertitel 3"/>
          <p:cNvSpPr>
            <a:spLocks noGrp="1"/>
          </p:cNvSpPr>
          <p:nvPr>
            <p:ph type="subTitle" idx="1"/>
          </p:nvPr>
        </p:nvSpPr>
        <p:spPr/>
        <p:txBody>
          <a:bodyPr>
            <a:normAutofit/>
          </a:bodyPr>
          <a:lstStyle/>
          <a:p>
            <a:r>
              <a:rPr lang="de-DE" sz="2000" dirty="0"/>
              <a:t>Dr. Björn Schittenhelm </a:t>
            </a:r>
          </a:p>
          <a:p>
            <a:r>
              <a:rPr lang="de-DE" sz="2000" dirty="0"/>
              <a:t>Fachapotheker für Allgemeinpharmazie, Schwerpunkt Diabetes </a:t>
            </a:r>
          </a:p>
        </p:txBody>
      </p:sp>
    </p:spTree>
    <p:extLst>
      <p:ext uri="{BB962C8B-B14F-4D97-AF65-F5344CB8AC3E}">
        <p14:creationId xmlns:p14="http://schemas.microsoft.com/office/powerpoint/2010/main" val="4219879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Erweiterte Medikationsberatung </a:t>
            </a:r>
            <a:br>
              <a:rPr lang="de-DE" dirty="0"/>
            </a:br>
            <a:r>
              <a:rPr lang="de-DE" dirty="0"/>
              <a:t>bei Polymedikation</a:t>
            </a:r>
          </a:p>
        </p:txBody>
      </p:sp>
    </p:spTree>
    <p:extLst>
      <p:ext uri="{BB962C8B-B14F-4D97-AF65-F5344CB8AC3E}">
        <p14:creationId xmlns:p14="http://schemas.microsoft.com/office/powerpoint/2010/main" val="353123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Bedarf</a:t>
            </a:r>
          </a:p>
        </p:txBody>
      </p:sp>
      <p:sp>
        <p:nvSpPr>
          <p:cNvPr id="3" name="Inhaltsplatzhalter 2"/>
          <p:cNvSpPr>
            <a:spLocks noGrp="1"/>
          </p:cNvSpPr>
          <p:nvPr>
            <p:ph idx="1"/>
          </p:nvPr>
        </p:nvSpPr>
        <p:spPr/>
        <p:txBody>
          <a:bodyPr/>
          <a:lstStyle/>
          <a:p>
            <a:r>
              <a:rPr lang="de-DE" sz="1800" dirty="0"/>
              <a:t>7,6 Millionen </a:t>
            </a:r>
            <a:r>
              <a:rPr lang="de-DE" sz="1800" dirty="0" err="1"/>
              <a:t>Bundesbürger:innen</a:t>
            </a:r>
            <a:r>
              <a:rPr lang="de-DE" sz="1800" dirty="0"/>
              <a:t> ab 65 Jahren nehmen täglich 5 oder mehr verordnete Arzneimittel ein. Jede 3. Person zwischen 75 und 80 Jahren nimmt mehr als 8 verordnete Arzneimittel ein.</a:t>
            </a:r>
          </a:p>
          <a:p>
            <a:pPr lvl="1"/>
            <a:r>
              <a:rPr lang="de-DE" sz="1400" dirty="0"/>
              <a:t>Je mehr Arzneimittel eingenommen werden, desto höher ist das Risiko für Nebenwirkungen, mangelnde Therapietreue und Hospitalisierungen.</a:t>
            </a:r>
          </a:p>
          <a:p>
            <a:pPr lvl="1"/>
            <a:r>
              <a:rPr lang="de-DE" sz="1400" dirty="0"/>
              <a:t>Etwa 5 % aller Krankenhauseinweisungen werden durch Arzneimittel-Nebenwirkungen verursacht (in Deutschland betraf dies im Jahr 2018 rund 250.000 Einweisungen); bis zu 2/3 dieser Krankenhauseinweisungen werden als vermeidbar eingestuft</a:t>
            </a:r>
          </a:p>
          <a:p>
            <a:r>
              <a:rPr lang="de-DE" sz="1800" dirty="0"/>
              <a:t>34 % aller im Jahr 2021 abgegebenen Packungen in Apotheken (1,29 Mio.) wurden nicht verordnet (Selbstmedikation). Diese Arzneimittel sind dem Hausarzt häufig nicht bekannt. Dies trifft nicht selten auch für andere von Fachärzten verordnete Arzneimittel zu.</a:t>
            </a:r>
          </a:p>
          <a:p>
            <a:r>
              <a:rPr lang="de-DE" sz="1800" dirty="0"/>
              <a:t>Studien zeigen: Medikationspläne sind sehr häufig nicht aktuell/vollständig. Sie weisen oft fehlende Daten zu Arzneimitteln auf bzw. Daten zu Arzneimitteln, die nicht mehr eingenommen werden, Dosierung und Stärken sind häufig nicht mehr korrekt.</a:t>
            </a:r>
            <a:endParaRPr lang="de-DE" sz="20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21</a:t>
            </a:fld>
            <a:endParaRPr lang="de-DE" dirty="0"/>
          </a:p>
        </p:txBody>
      </p:sp>
    </p:spTree>
    <p:extLst>
      <p:ext uri="{BB962C8B-B14F-4D97-AF65-F5344CB8AC3E}">
        <p14:creationId xmlns:p14="http://schemas.microsoft.com/office/powerpoint/2010/main" val="321625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Leistung</a:t>
            </a:r>
            <a:br>
              <a:rPr lang="de-DE" sz="2000" dirty="0"/>
            </a:br>
            <a:r>
              <a:rPr lang="de-DE" sz="1800" dirty="0"/>
              <a:t>Erweiterte Medikationsberatung bei Polymedikation</a:t>
            </a:r>
          </a:p>
        </p:txBody>
      </p:sp>
      <p:sp>
        <p:nvSpPr>
          <p:cNvPr id="3" name="Inhaltsplatzhalter 2"/>
          <p:cNvSpPr>
            <a:spLocks noGrp="1"/>
          </p:cNvSpPr>
          <p:nvPr>
            <p:ph idx="1"/>
          </p:nvPr>
        </p:nvSpPr>
        <p:spPr/>
        <p:txBody>
          <a:bodyPr>
            <a:normAutofit fontScale="70000" lnSpcReduction="20000"/>
          </a:bodyPr>
          <a:lstStyle/>
          <a:p>
            <a:r>
              <a:rPr lang="de-DE" sz="2500" dirty="0"/>
              <a:t>Medikationsberatung gemäß der Leitlinie Medikationsanalyse nach BAK</a:t>
            </a:r>
          </a:p>
          <a:p>
            <a:pPr>
              <a:lnSpc>
                <a:spcPct val="140000"/>
              </a:lnSpc>
            </a:pPr>
            <a:r>
              <a:rPr lang="de-DE" sz="2500" dirty="0"/>
              <a:t>Datenerhebung und Datenerfassung </a:t>
            </a:r>
          </a:p>
          <a:p>
            <a:pPr lvl="1"/>
            <a:r>
              <a:rPr lang="de-DE" sz="2000" dirty="0"/>
              <a:t>Strukturiertes Gespräch (Brown Bag Review zzgl. weiterer Datenquellen)</a:t>
            </a:r>
          </a:p>
          <a:p>
            <a:pPr lvl="1"/>
            <a:r>
              <a:rPr lang="de-DE" sz="2000" dirty="0"/>
              <a:t>In der Apotheke oder in der Häuslichkeit</a:t>
            </a:r>
          </a:p>
          <a:p>
            <a:pPr>
              <a:lnSpc>
                <a:spcPct val="140000"/>
              </a:lnSpc>
            </a:pPr>
            <a:r>
              <a:rPr lang="de-DE" sz="2500" dirty="0"/>
              <a:t>Pharmazeutische AMTS-Prüfung</a:t>
            </a:r>
          </a:p>
          <a:p>
            <a:pPr lvl="1"/>
            <a:r>
              <a:rPr lang="de-DE" sz="2000" dirty="0"/>
              <a:t>Prüfung auf Arzneimittelbezogene Probleme (ABP) </a:t>
            </a:r>
          </a:p>
          <a:p>
            <a:pPr lvl="1"/>
            <a:r>
              <a:rPr lang="de-DE" sz="2000" dirty="0"/>
              <a:t>Berücksichtigung von Laborwerten und Diagnosen (sofern aktuell, relevant und zugänglich)</a:t>
            </a:r>
          </a:p>
          <a:p>
            <a:pPr>
              <a:lnSpc>
                <a:spcPct val="140000"/>
              </a:lnSpc>
            </a:pPr>
            <a:r>
              <a:rPr lang="de-DE" sz="2500" dirty="0"/>
              <a:t>Erarbeitung von Vorschlägen zur Lösung detektierter ABP</a:t>
            </a:r>
          </a:p>
          <a:p>
            <a:pPr lvl="1"/>
            <a:r>
              <a:rPr lang="de-DE" sz="2000" dirty="0"/>
              <a:t>Bei Bedarf und mit Zustimmung: Rücksprache mit Arzt/Ärztin </a:t>
            </a:r>
          </a:p>
          <a:p>
            <a:pPr lvl="1"/>
            <a:r>
              <a:rPr lang="de-DE" sz="2000" dirty="0"/>
              <a:t>Erstellung bzw. Aktualisierung Medikationsplan (BMP oder </a:t>
            </a:r>
            <a:r>
              <a:rPr lang="de-DE" sz="2000" dirty="0" err="1"/>
              <a:t>eMP</a:t>
            </a:r>
            <a:r>
              <a:rPr lang="de-DE" sz="2000" dirty="0"/>
              <a:t>, sofern vorhanden) </a:t>
            </a:r>
          </a:p>
          <a:p>
            <a:pPr>
              <a:lnSpc>
                <a:spcPct val="140000"/>
              </a:lnSpc>
            </a:pPr>
            <a:r>
              <a:rPr lang="de-DE" sz="2500" dirty="0"/>
              <a:t>Abschlussgespräch</a:t>
            </a:r>
          </a:p>
          <a:p>
            <a:pPr lvl="1"/>
            <a:r>
              <a:rPr lang="de-DE" sz="2000" dirty="0"/>
              <a:t>Mit Zustimmung: Übermittlung Ergebnisse (MP und ggf. weiterer relevanter Informationen) an Arzt/Ärztin</a:t>
            </a:r>
          </a:p>
          <a:p>
            <a:pPr lvl="1"/>
            <a:r>
              <a:rPr lang="de-DE" sz="2000" dirty="0"/>
              <a:t>Vorzugsweise elektronisch: zukünftig via KIM (Kommunikation im Medizinwesen)</a:t>
            </a:r>
          </a:p>
          <a:p>
            <a:pPr>
              <a:lnSpc>
                <a:spcPct val="140000"/>
              </a:lnSpc>
            </a:pPr>
            <a:r>
              <a:rPr lang="de-DE" sz="2500" dirty="0"/>
              <a:t>Dokumentation</a:t>
            </a:r>
          </a:p>
          <a:p>
            <a:endParaRPr lang="de-DE" sz="2000" dirty="0"/>
          </a:p>
          <a:p>
            <a:pPr lvl="1">
              <a:spcBef>
                <a:spcPts val="1200"/>
              </a:spcBef>
            </a:pPr>
            <a:endParaRPr lang="de-DE" sz="16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22</a:t>
            </a:fld>
            <a:endParaRPr lang="de-DE"/>
          </a:p>
        </p:txBody>
      </p:sp>
    </p:spTree>
    <p:extLst>
      <p:ext uri="{BB962C8B-B14F-4D97-AF65-F5344CB8AC3E}">
        <p14:creationId xmlns:p14="http://schemas.microsoft.com/office/powerpoint/2010/main" val="1875067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Interprofessionelle Zusammenarbeit</a:t>
            </a:r>
          </a:p>
        </p:txBody>
      </p:sp>
      <p:sp>
        <p:nvSpPr>
          <p:cNvPr id="3" name="Inhaltsplatzhalter 2"/>
          <p:cNvSpPr>
            <a:spLocks noGrp="1"/>
          </p:cNvSpPr>
          <p:nvPr>
            <p:ph idx="1"/>
          </p:nvPr>
        </p:nvSpPr>
        <p:spPr/>
        <p:txBody>
          <a:bodyPr/>
          <a:lstStyle/>
          <a:p>
            <a:r>
              <a:rPr lang="de-DE" sz="1600" dirty="0" err="1"/>
              <a:t>Apotheker:innen</a:t>
            </a:r>
            <a:r>
              <a:rPr lang="de-DE" sz="1600" dirty="0"/>
              <a:t> beschneiden durch die Durchführung der erweiterten Medikationsberatung bei Polymedikation nicht die ärztliche Therapiehoheit.</a:t>
            </a:r>
          </a:p>
          <a:p>
            <a:r>
              <a:rPr lang="de-DE" sz="1600" dirty="0" err="1"/>
              <a:t>Apotheker:innen</a:t>
            </a:r>
            <a:r>
              <a:rPr lang="de-DE" sz="1600" dirty="0"/>
              <a:t> führen eine pharmazeutische AMTS Prüfung durch. Der Fokus von </a:t>
            </a:r>
            <a:r>
              <a:rPr lang="de-DE" sz="1600" dirty="0" err="1"/>
              <a:t>Ärzt:innen</a:t>
            </a:r>
            <a:r>
              <a:rPr lang="de-DE" sz="1600" dirty="0"/>
              <a:t> liegt auf der medizinischen AMTS-Prüfung.</a:t>
            </a:r>
          </a:p>
          <a:p>
            <a:r>
              <a:rPr lang="de-DE" sz="1600" dirty="0"/>
              <a:t>Die Pharmazeutische AMTS-Prüfung bezieht sich insbesondere auf folgende ABP:</a:t>
            </a:r>
          </a:p>
          <a:p>
            <a:pPr lvl="1"/>
            <a:r>
              <a:rPr lang="de-DE" sz="1050" dirty="0"/>
              <a:t>Interaktionen</a:t>
            </a:r>
          </a:p>
          <a:p>
            <a:pPr lvl="1"/>
            <a:r>
              <a:rPr lang="de-DE" sz="1050" dirty="0"/>
              <a:t>Doppelmedikation</a:t>
            </a:r>
          </a:p>
          <a:p>
            <a:pPr lvl="1"/>
            <a:r>
              <a:rPr lang="de-DE" sz="1050" dirty="0"/>
              <a:t>Ungeeignete Anwendungszeitpunkte (auch in Zusammenhang mit Mahlzeiten)</a:t>
            </a:r>
          </a:p>
          <a:p>
            <a:pPr lvl="1"/>
            <a:r>
              <a:rPr lang="de-DE" sz="1050" dirty="0"/>
              <a:t>Anwendungsprobleme</a:t>
            </a:r>
          </a:p>
          <a:p>
            <a:pPr lvl="1"/>
            <a:r>
              <a:rPr lang="de-DE" sz="1050" dirty="0"/>
              <a:t>Nebenwirkungen</a:t>
            </a:r>
          </a:p>
          <a:p>
            <a:pPr lvl="1"/>
            <a:r>
              <a:rPr lang="de-DE" sz="1050" dirty="0"/>
              <a:t>Mangelnde Therapietreue</a:t>
            </a:r>
          </a:p>
          <a:p>
            <a:pPr lvl="1"/>
            <a:r>
              <a:rPr lang="de-DE" sz="1050" dirty="0"/>
              <a:t>Fehldosierung der Selbstmedikation</a:t>
            </a:r>
          </a:p>
          <a:p>
            <a:pPr lvl="1"/>
            <a:r>
              <a:rPr lang="de-DE" sz="1050" dirty="0"/>
              <a:t>Nicht sachgerechte Lagerung</a:t>
            </a:r>
          </a:p>
          <a:p>
            <a:r>
              <a:rPr lang="de-DE" sz="1600" dirty="0"/>
              <a:t>Die medizinischen AMTS-Prüfung zielt zum Beispiel auf ABP wie Überprüfung der Indikation und Evidenz, Überprüfung von Kontraindikationen und Dosierungen.</a:t>
            </a:r>
          </a:p>
          <a:p>
            <a:r>
              <a:rPr lang="de-DE" sz="1600" dirty="0"/>
              <a:t>Ziel der erweiterten Medikationsberatung ist gerade die Verbesserung der</a:t>
            </a:r>
          </a:p>
          <a:p>
            <a:r>
              <a:rPr lang="de-DE" sz="1600" dirty="0"/>
              <a:t>interprofessionellen Zusammenarbeit zum Wohle der </a:t>
            </a:r>
            <a:r>
              <a:rPr lang="de-DE" sz="1600" dirty="0" err="1"/>
              <a:t>Patient:innen</a:t>
            </a:r>
            <a:r>
              <a:rPr lang="de-DE" sz="1600" dirty="0"/>
              <a:t>.</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23</a:t>
            </a:fld>
            <a:endParaRPr lang="de-DE" dirty="0"/>
          </a:p>
        </p:txBody>
      </p:sp>
    </p:spTree>
    <p:extLst>
      <p:ext uri="{BB962C8B-B14F-4D97-AF65-F5344CB8AC3E}">
        <p14:creationId xmlns:p14="http://schemas.microsoft.com/office/powerpoint/2010/main" val="40718456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a:t>Anspruch</a:t>
            </a:r>
            <a:br>
              <a:rPr lang="de-DE" sz="2000" dirty="0"/>
            </a:br>
            <a:r>
              <a:rPr lang="de-DE" sz="1800" dirty="0"/>
              <a:t>Erweiterte Medikationsberatung bei Polymedikation </a:t>
            </a:r>
            <a:endParaRPr lang="de-DE" sz="2000" dirty="0"/>
          </a:p>
        </p:txBody>
      </p:sp>
      <p:sp>
        <p:nvSpPr>
          <p:cNvPr id="3" name="Inhaltsplatzhalter 2"/>
          <p:cNvSpPr>
            <a:spLocks noGrp="1"/>
          </p:cNvSpPr>
          <p:nvPr>
            <p:ph idx="1"/>
          </p:nvPr>
        </p:nvSpPr>
        <p:spPr/>
        <p:txBody>
          <a:bodyPr>
            <a:normAutofit/>
          </a:bodyPr>
          <a:lstStyle/>
          <a:p>
            <a:r>
              <a:rPr lang="de-DE" sz="2000" dirty="0"/>
              <a:t>Anspruchsberechtigte</a:t>
            </a:r>
          </a:p>
          <a:p>
            <a:pPr lvl="1"/>
            <a:r>
              <a:rPr lang="de-DE" sz="1600" dirty="0"/>
              <a:t>Versicherte in der ambulanten, häuslichen Versorgung, die aktuell und voraussichtlich auch über die nächsten 28 Tage mindestens 5 Arzneimittel (verschiedene ärztlich verordnete, systemisch wirkende Arzneimittel und </a:t>
            </a:r>
            <a:r>
              <a:rPr lang="de-DE" sz="1600" dirty="0" err="1"/>
              <a:t>Inhalativa</a:t>
            </a:r>
            <a:r>
              <a:rPr lang="de-DE" sz="1600" dirty="0"/>
              <a:t>) in der Dauermedikation einnehmen bzw. anwenden</a:t>
            </a:r>
          </a:p>
          <a:p>
            <a:pPr>
              <a:spcBef>
                <a:spcPts val="1200"/>
              </a:spcBef>
            </a:pPr>
            <a:r>
              <a:rPr lang="de-DE" sz="2000" dirty="0"/>
              <a:t>Häufigkeit der Erbringung</a:t>
            </a:r>
          </a:p>
          <a:p>
            <a:pPr lvl="1"/>
            <a:r>
              <a:rPr lang="de-DE" sz="1600" dirty="0"/>
              <a:t>Alle 12 Monate</a:t>
            </a:r>
          </a:p>
          <a:p>
            <a:pPr lvl="1"/>
            <a:r>
              <a:rPr lang="de-DE" sz="1600" dirty="0"/>
              <a:t>Bei erheblichen Umstellungen erneutes Erbringen vor 12-Monatsfrist möglich</a:t>
            </a:r>
          </a:p>
          <a:p>
            <a:pPr lvl="2"/>
            <a:r>
              <a:rPr lang="de-DE" sz="1400" dirty="0"/>
              <a:t>mindestens 3 neue/andere systemisch wirkende Arzneimittel oder </a:t>
            </a:r>
            <a:r>
              <a:rPr lang="de-DE" sz="1400" dirty="0" err="1"/>
              <a:t>Inhalativa</a:t>
            </a:r>
            <a:r>
              <a:rPr lang="de-DE" sz="1400" dirty="0"/>
              <a:t> innerhalb von 4 Wochen als Dauermedikation</a:t>
            </a:r>
          </a:p>
          <a:p>
            <a:pPr lvl="2"/>
            <a:r>
              <a:rPr lang="de-DE" sz="1400" dirty="0"/>
              <a:t>12-Monatsfrist beginnt dann neu </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24</a:t>
            </a:fld>
            <a:endParaRPr lang="de-DE"/>
          </a:p>
        </p:txBody>
      </p:sp>
    </p:spTree>
    <p:extLst>
      <p:ext uri="{BB962C8B-B14F-4D97-AF65-F5344CB8AC3E}">
        <p14:creationId xmlns:p14="http://schemas.microsoft.com/office/powerpoint/2010/main" val="2959584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110A1-62EC-3105-1A64-1F740523BCD6}"/>
              </a:ext>
            </a:extLst>
          </p:cNvPr>
          <p:cNvSpPr>
            <a:spLocks noGrp="1"/>
          </p:cNvSpPr>
          <p:nvPr>
            <p:ph type="title"/>
          </p:nvPr>
        </p:nvSpPr>
        <p:spPr/>
        <p:txBody>
          <a:bodyPr/>
          <a:lstStyle/>
          <a:p>
            <a:r>
              <a:rPr lang="de-DE" dirty="0"/>
              <a:t>Fallbeispiel 1</a:t>
            </a:r>
          </a:p>
        </p:txBody>
      </p:sp>
      <p:sp>
        <p:nvSpPr>
          <p:cNvPr id="3" name="Inhaltsplatzhalter 2">
            <a:extLst>
              <a:ext uri="{FF2B5EF4-FFF2-40B4-BE49-F238E27FC236}">
                <a16:creationId xmlns:a16="http://schemas.microsoft.com/office/drawing/2014/main" id="{1498C48A-B9B6-BD05-4E2D-324EA2D348C3}"/>
              </a:ext>
            </a:extLst>
          </p:cNvPr>
          <p:cNvSpPr>
            <a:spLocks noGrp="1"/>
          </p:cNvSpPr>
          <p:nvPr>
            <p:ph idx="1"/>
          </p:nvPr>
        </p:nvSpPr>
        <p:spPr>
          <a:xfrm>
            <a:off x="457200" y="1157468"/>
            <a:ext cx="8229600" cy="4579183"/>
          </a:xfrm>
        </p:spPr>
        <p:txBody>
          <a:bodyPr/>
          <a:lstStyle/>
          <a:p>
            <a:r>
              <a:rPr lang="de-DE" dirty="0"/>
              <a:t>Lagerung von Nifedipin</a:t>
            </a:r>
          </a:p>
          <a:p>
            <a:endParaRPr lang="de-DE" dirty="0"/>
          </a:p>
          <a:p>
            <a:endParaRPr lang="de-DE" dirty="0"/>
          </a:p>
        </p:txBody>
      </p:sp>
      <p:sp>
        <p:nvSpPr>
          <p:cNvPr id="4" name="Datumsplatzhalter 3">
            <a:extLst>
              <a:ext uri="{FF2B5EF4-FFF2-40B4-BE49-F238E27FC236}">
                <a16:creationId xmlns:a16="http://schemas.microsoft.com/office/drawing/2014/main" id="{74A2B1E9-3A69-7180-7C37-D6C96ADE0249}"/>
              </a:ext>
            </a:extLst>
          </p:cNvPr>
          <p:cNvSpPr>
            <a:spLocks noGrp="1"/>
          </p:cNvSpPr>
          <p:nvPr>
            <p:ph type="dt" sz="half" idx="10"/>
          </p:nvPr>
        </p:nvSpPr>
        <p:spPr/>
        <p:txBody>
          <a:bodyPr/>
          <a:lstStyle/>
          <a:p>
            <a:r>
              <a:rPr lang="de-DE" dirty="0"/>
              <a:t>14.06.2022</a:t>
            </a:r>
          </a:p>
        </p:txBody>
      </p:sp>
      <p:sp>
        <p:nvSpPr>
          <p:cNvPr id="5" name="Fußzeilenplatzhalter 4">
            <a:extLst>
              <a:ext uri="{FF2B5EF4-FFF2-40B4-BE49-F238E27FC236}">
                <a16:creationId xmlns:a16="http://schemas.microsoft.com/office/drawing/2014/main" id="{37E44153-014E-C8F6-710C-7F275127FBA7}"/>
              </a:ext>
            </a:extLst>
          </p:cNvPr>
          <p:cNvSpPr>
            <a:spLocks noGrp="1"/>
          </p:cNvSpPr>
          <p:nvPr>
            <p:ph type="ftr" sz="quarter" idx="11"/>
          </p:nvPr>
        </p:nvSpPr>
        <p:spPr/>
        <p:txBody>
          <a:bodyPr/>
          <a:lstStyle/>
          <a:p>
            <a:r>
              <a:rPr lang="de-DE" dirty="0"/>
              <a:t>pharmazeutische Dienstleistungen</a:t>
            </a:r>
          </a:p>
        </p:txBody>
      </p:sp>
      <p:sp>
        <p:nvSpPr>
          <p:cNvPr id="6" name="Foliennummernplatzhalter 5">
            <a:extLst>
              <a:ext uri="{FF2B5EF4-FFF2-40B4-BE49-F238E27FC236}">
                <a16:creationId xmlns:a16="http://schemas.microsoft.com/office/drawing/2014/main" id="{6AC1DC8C-C1C6-46FC-EAB5-D6B77A4EED1C}"/>
              </a:ext>
            </a:extLst>
          </p:cNvPr>
          <p:cNvSpPr>
            <a:spLocks noGrp="1"/>
          </p:cNvSpPr>
          <p:nvPr>
            <p:ph type="sldNum" sz="quarter" idx="12"/>
          </p:nvPr>
        </p:nvSpPr>
        <p:spPr/>
        <p:txBody>
          <a:bodyPr/>
          <a:lstStyle/>
          <a:p>
            <a:fld id="{2D01545E-A440-2646-B2EC-DA051E070E53}" type="slidenum">
              <a:rPr lang="de-DE" smtClean="0"/>
              <a:pPr/>
              <a:t>25</a:t>
            </a:fld>
            <a:endParaRPr lang="de-DE" dirty="0"/>
          </a:p>
        </p:txBody>
      </p:sp>
      <p:pic>
        <p:nvPicPr>
          <p:cNvPr id="8" name="Google Shape;337;p24">
            <a:extLst>
              <a:ext uri="{FF2B5EF4-FFF2-40B4-BE49-F238E27FC236}">
                <a16:creationId xmlns:a16="http://schemas.microsoft.com/office/drawing/2014/main" id="{FB949675-C944-9CB8-0FFC-3E3BA250A049}"/>
              </a:ext>
            </a:extLst>
          </p:cNvPr>
          <p:cNvPicPr preferRelativeResize="0"/>
          <p:nvPr/>
        </p:nvPicPr>
        <p:blipFill>
          <a:blip r:embed="rId3">
            <a:alphaModFix/>
          </a:blip>
          <a:stretch>
            <a:fillRect/>
          </a:stretch>
        </p:blipFill>
        <p:spPr>
          <a:xfrm>
            <a:off x="3129099" y="1667881"/>
            <a:ext cx="5180851" cy="2914226"/>
          </a:xfrm>
          <a:prstGeom prst="rect">
            <a:avLst/>
          </a:prstGeom>
          <a:noFill/>
          <a:ln>
            <a:noFill/>
          </a:ln>
        </p:spPr>
      </p:pic>
      <p:pic>
        <p:nvPicPr>
          <p:cNvPr id="7" name="Google Shape;339;p24">
            <a:extLst>
              <a:ext uri="{FF2B5EF4-FFF2-40B4-BE49-F238E27FC236}">
                <a16:creationId xmlns:a16="http://schemas.microsoft.com/office/drawing/2014/main" id="{33109EEC-BCFD-3DF5-9316-525871C37F45}"/>
              </a:ext>
            </a:extLst>
          </p:cNvPr>
          <p:cNvPicPr preferRelativeResize="0"/>
          <p:nvPr/>
        </p:nvPicPr>
        <p:blipFill>
          <a:blip r:embed="rId4">
            <a:alphaModFix/>
          </a:blip>
          <a:stretch>
            <a:fillRect/>
          </a:stretch>
        </p:blipFill>
        <p:spPr>
          <a:xfrm>
            <a:off x="884850" y="1905000"/>
            <a:ext cx="2807380" cy="4212072"/>
          </a:xfrm>
          <a:prstGeom prst="rect">
            <a:avLst/>
          </a:prstGeom>
          <a:noFill/>
          <a:ln>
            <a:noFill/>
          </a:ln>
        </p:spPr>
      </p:pic>
      <p:sp>
        <p:nvSpPr>
          <p:cNvPr id="9" name="Textplatzhalter 3">
            <a:extLst>
              <a:ext uri="{FF2B5EF4-FFF2-40B4-BE49-F238E27FC236}">
                <a16:creationId xmlns:a16="http://schemas.microsoft.com/office/drawing/2014/main" id="{3D9185EC-07EC-5526-9546-ADFF3F6418D2}"/>
              </a:ext>
            </a:extLst>
          </p:cNvPr>
          <p:cNvSpPr txBox="1">
            <a:spLocks/>
          </p:cNvSpPr>
          <p:nvPr/>
        </p:nvSpPr>
        <p:spPr>
          <a:xfrm>
            <a:off x="884850" y="6091672"/>
            <a:ext cx="2807380" cy="275216"/>
          </a:xfrm>
          <a:prstGeom prst="rect">
            <a:avLst/>
          </a:prstGeom>
        </p:spPr>
        <p:txBody>
          <a:bodyPr anchor="ctr"/>
          <a:lst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de-DE" sz="900" dirty="0">
                <a:solidFill>
                  <a:schemeClr val="bg1">
                    <a:lumMod val="50000"/>
                  </a:schemeClr>
                </a:solidFill>
              </a:rPr>
              <a:t>Bild: Anna </a:t>
            </a:r>
            <a:r>
              <a:rPr lang="de-DE" sz="900" dirty="0" err="1">
                <a:solidFill>
                  <a:schemeClr val="bg1">
                    <a:lumMod val="50000"/>
                  </a:schemeClr>
                </a:solidFill>
              </a:rPr>
              <a:t>Shvets</a:t>
            </a:r>
            <a:r>
              <a:rPr lang="de-DE" sz="900" dirty="0">
                <a:solidFill>
                  <a:schemeClr val="bg1">
                    <a:lumMod val="50000"/>
                  </a:schemeClr>
                </a:solidFill>
              </a:rPr>
              <a:t> / </a:t>
            </a:r>
            <a:r>
              <a:rPr lang="de-DE" sz="900" dirty="0" err="1">
                <a:solidFill>
                  <a:schemeClr val="bg1">
                    <a:lumMod val="50000"/>
                  </a:schemeClr>
                </a:solidFill>
              </a:rPr>
              <a:t>Pexels.com</a:t>
            </a:r>
            <a:endParaRPr lang="de-DE" sz="900" dirty="0">
              <a:solidFill>
                <a:schemeClr val="bg1">
                  <a:lumMod val="50000"/>
                </a:schemeClr>
              </a:solidFill>
            </a:endParaRPr>
          </a:p>
        </p:txBody>
      </p:sp>
      <p:sp>
        <p:nvSpPr>
          <p:cNvPr id="10" name="Textplatzhalter 3">
            <a:extLst>
              <a:ext uri="{FF2B5EF4-FFF2-40B4-BE49-F238E27FC236}">
                <a16:creationId xmlns:a16="http://schemas.microsoft.com/office/drawing/2014/main" id="{7EFEDF2A-9D6E-812A-1B25-63E218E33696}"/>
              </a:ext>
            </a:extLst>
          </p:cNvPr>
          <p:cNvSpPr txBox="1">
            <a:spLocks/>
          </p:cNvSpPr>
          <p:nvPr/>
        </p:nvSpPr>
        <p:spPr>
          <a:xfrm>
            <a:off x="6019800" y="4556991"/>
            <a:ext cx="2290150" cy="278541"/>
          </a:xfrm>
          <a:prstGeom prst="rect">
            <a:avLst/>
          </a:prstGeom>
        </p:spPr>
        <p:txBody>
          <a:bodyPr anchor="ctr"/>
          <a:lstStyle>
            <a:lvl1pPr marL="342900" indent="-342900" algn="l" defTabSz="457200" rtl="0" eaLnBrk="1" latinLnBrk="0" hangingPunct="1">
              <a:lnSpc>
                <a:spcPct val="120000"/>
              </a:lnSpc>
              <a:spcBef>
                <a:spcPct val="20000"/>
              </a:spcBef>
              <a:buClr>
                <a:srgbClr val="C00000"/>
              </a:buClr>
              <a:buFont typeface="Lucida Grande"/>
              <a:buChar char="»"/>
              <a:defRPr sz="2200" kern="1200">
                <a:solidFill>
                  <a:schemeClr val="tx1"/>
                </a:solidFill>
                <a:latin typeface="+mn-lt"/>
                <a:ea typeface="+mn-ea"/>
                <a:cs typeface="+mn-cs"/>
              </a:defRPr>
            </a:lvl1pPr>
            <a:lvl2pPr marL="742950" indent="-285750" algn="l" defTabSz="457200" rtl="0" eaLnBrk="1" latinLnBrk="0" hangingPunct="1">
              <a:lnSpc>
                <a:spcPct val="120000"/>
              </a:lnSpc>
              <a:spcBef>
                <a:spcPct val="20000"/>
              </a:spcBef>
              <a:buClr>
                <a:srgbClr val="C00000"/>
              </a:buClr>
              <a:buFont typeface="Lucida Grande"/>
              <a:buChar char="›"/>
              <a:defRPr sz="1800" kern="1200">
                <a:solidFill>
                  <a:schemeClr val="tx1"/>
                </a:solidFill>
                <a:latin typeface="+mn-lt"/>
                <a:ea typeface="+mn-ea"/>
                <a:cs typeface="+mn-cs"/>
              </a:defRPr>
            </a:lvl2pPr>
            <a:lvl3pPr marL="1143000" indent="-228600" algn="l" defTabSz="457200" rtl="0" eaLnBrk="1" latinLnBrk="0" hangingPunct="1">
              <a:lnSpc>
                <a:spcPct val="120000"/>
              </a:lnSpc>
              <a:spcBef>
                <a:spcPct val="20000"/>
              </a:spcBef>
              <a:buClr>
                <a:srgbClr val="C00000"/>
              </a:buClr>
              <a:buFont typeface="Arial"/>
              <a:buChar char="•"/>
              <a:defRPr sz="1600" kern="1200">
                <a:solidFill>
                  <a:schemeClr val="tx1"/>
                </a:solidFill>
                <a:latin typeface="+mn-lt"/>
                <a:ea typeface="+mn-ea"/>
                <a:cs typeface="+mn-cs"/>
              </a:defRPr>
            </a:lvl3pPr>
            <a:lvl4pPr marL="16002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4pPr>
            <a:lvl5pPr marL="2057400" indent="-228600" algn="l" defTabSz="457200" rtl="0" eaLnBrk="1" latinLnBrk="0" hangingPunct="1">
              <a:lnSpc>
                <a:spcPct val="120000"/>
              </a:lnSpc>
              <a:spcBef>
                <a:spcPct val="20000"/>
              </a:spcBef>
              <a:buClr>
                <a:srgbClr val="C00000"/>
              </a:buClr>
              <a:buFont typeface="Lucida Grande"/>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de-DE" sz="900" dirty="0">
                <a:solidFill>
                  <a:schemeClr val="bg1">
                    <a:lumMod val="50000"/>
                  </a:schemeClr>
                </a:solidFill>
              </a:rPr>
              <a:t>Bild: </a:t>
            </a:r>
            <a:r>
              <a:rPr lang="de-DE" sz="900" dirty="0" err="1">
                <a:solidFill>
                  <a:schemeClr val="bg1">
                    <a:lumMod val="50000"/>
                  </a:schemeClr>
                </a:solidFill>
                <a:hlinkClick r:id="rId5"/>
              </a:rPr>
              <a:t>Freepik.com</a:t>
            </a:r>
            <a:endParaRPr lang="de-DE" sz="900" dirty="0">
              <a:solidFill>
                <a:schemeClr val="bg1">
                  <a:lumMod val="50000"/>
                </a:schemeClr>
              </a:solidFill>
            </a:endParaRPr>
          </a:p>
        </p:txBody>
      </p:sp>
    </p:spTree>
    <p:extLst>
      <p:ext uri="{BB962C8B-B14F-4D97-AF65-F5344CB8AC3E}">
        <p14:creationId xmlns:p14="http://schemas.microsoft.com/office/powerpoint/2010/main" val="3847140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FE00B54-E488-D8C6-0BB5-E57BFFA572DF}"/>
              </a:ext>
            </a:extLst>
          </p:cNvPr>
          <p:cNvPicPr>
            <a:picLocks noChangeAspect="1"/>
          </p:cNvPicPr>
          <p:nvPr/>
        </p:nvPicPr>
        <p:blipFill rotWithShape="1">
          <a:blip r:embed="rId2"/>
          <a:srcRect l="1465" t="2644" r="1348"/>
          <a:stretch/>
        </p:blipFill>
        <p:spPr>
          <a:xfrm>
            <a:off x="1104900" y="1409699"/>
            <a:ext cx="6985000" cy="3080927"/>
          </a:xfrm>
          <a:prstGeom prst="rect">
            <a:avLst/>
          </a:prstGeom>
        </p:spPr>
      </p:pic>
      <p:sp>
        <p:nvSpPr>
          <p:cNvPr id="6" name="Textfeld 5">
            <a:extLst>
              <a:ext uri="{FF2B5EF4-FFF2-40B4-BE49-F238E27FC236}">
                <a16:creationId xmlns:a16="http://schemas.microsoft.com/office/drawing/2014/main" id="{272A0232-F7B1-75A8-3176-1E9E50334B56}"/>
              </a:ext>
            </a:extLst>
          </p:cNvPr>
          <p:cNvSpPr txBox="1"/>
          <p:nvPr/>
        </p:nvSpPr>
        <p:spPr>
          <a:xfrm>
            <a:off x="362634" y="4629523"/>
            <a:ext cx="7386638" cy="923330"/>
          </a:xfrm>
          <a:prstGeom prst="rect">
            <a:avLst/>
          </a:prstGeom>
          <a:noFill/>
        </p:spPr>
        <p:txBody>
          <a:bodyPr wrap="square" rtlCol="0">
            <a:spAutoFit/>
          </a:bodyPr>
          <a:lstStyle/>
          <a:p>
            <a:r>
              <a:rPr lang="de-DE" sz="1350" dirty="0">
                <a:solidFill>
                  <a:srgbClr val="002060"/>
                </a:solidFill>
              </a:rPr>
              <a:t>w, *1950, Wunsch: Überprüfung Medikation („ob alles zusammenpasst“)</a:t>
            </a:r>
          </a:p>
          <a:p>
            <a:endParaRPr lang="de-DE" sz="1350" dirty="0">
              <a:solidFill>
                <a:srgbClr val="002060"/>
              </a:solidFill>
            </a:endParaRPr>
          </a:p>
          <a:p>
            <a:r>
              <a:rPr lang="de-DE" sz="1350" b="1" u="sng" dirty="0">
                <a:solidFill>
                  <a:srgbClr val="002060"/>
                </a:solidFill>
              </a:rPr>
              <a:t>Probleme/Symptome (Ursache durch AM?): </a:t>
            </a:r>
            <a:r>
              <a:rPr lang="de-DE" sz="1350" dirty="0">
                <a:solidFill>
                  <a:srgbClr val="002060"/>
                </a:solidFill>
              </a:rPr>
              <a:t>Wadenkrämpfe, gelegentlich Vaginalpilz</a:t>
            </a:r>
          </a:p>
          <a:p>
            <a:endParaRPr lang="de-DE" sz="1350" dirty="0">
              <a:solidFill>
                <a:srgbClr val="002060"/>
              </a:solidFill>
            </a:endParaRPr>
          </a:p>
        </p:txBody>
      </p:sp>
      <p:sp>
        <p:nvSpPr>
          <p:cNvPr id="2" name="Titel 1">
            <a:extLst>
              <a:ext uri="{FF2B5EF4-FFF2-40B4-BE49-F238E27FC236}">
                <a16:creationId xmlns:a16="http://schemas.microsoft.com/office/drawing/2014/main" id="{343B4C18-AF5B-35C5-545D-5062A03B2664}"/>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47AE777A-BD58-03AE-301D-4FAF8E215520}"/>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F4BF998F-CD96-9969-699F-38AD76AF7FCF}"/>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85F11ED7-454F-8E04-99AB-62D2A6F190E7}"/>
              </a:ext>
            </a:extLst>
          </p:cNvPr>
          <p:cNvSpPr>
            <a:spLocks noGrp="1"/>
          </p:cNvSpPr>
          <p:nvPr>
            <p:ph type="sldNum" sz="quarter" idx="12"/>
          </p:nvPr>
        </p:nvSpPr>
        <p:spPr/>
        <p:txBody>
          <a:bodyPr/>
          <a:lstStyle/>
          <a:p>
            <a:fld id="{2D01545E-A440-2646-B2EC-DA051E070E53}" type="slidenum">
              <a:rPr lang="de-DE" smtClean="0"/>
              <a:pPr/>
              <a:t>26</a:t>
            </a:fld>
            <a:endParaRPr lang="de-DE" dirty="0"/>
          </a:p>
        </p:txBody>
      </p:sp>
    </p:spTree>
    <p:extLst>
      <p:ext uri="{BB962C8B-B14F-4D97-AF65-F5344CB8AC3E}">
        <p14:creationId xmlns:p14="http://schemas.microsoft.com/office/powerpoint/2010/main" val="3523465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F06D5BC-9230-EAFE-AA98-0CF23970284E}"/>
              </a:ext>
            </a:extLst>
          </p:cNvPr>
          <p:cNvPicPr>
            <a:picLocks noChangeAspect="1"/>
          </p:cNvPicPr>
          <p:nvPr/>
        </p:nvPicPr>
        <p:blipFill rotWithShape="1">
          <a:blip r:embed="rId2"/>
          <a:srcRect l="1120" t="117" b="-1"/>
          <a:stretch/>
        </p:blipFill>
        <p:spPr>
          <a:xfrm>
            <a:off x="457200" y="1774553"/>
            <a:ext cx="7846544" cy="4185714"/>
          </a:xfrm>
          <a:prstGeom prst="rect">
            <a:avLst/>
          </a:prstGeom>
        </p:spPr>
      </p:pic>
      <p:sp>
        <p:nvSpPr>
          <p:cNvPr id="6" name="Textfeld 5">
            <a:extLst>
              <a:ext uri="{FF2B5EF4-FFF2-40B4-BE49-F238E27FC236}">
                <a16:creationId xmlns:a16="http://schemas.microsoft.com/office/drawing/2014/main" id="{1F77FE1E-EF92-99B2-9A86-C5CA9B5B9467}"/>
              </a:ext>
            </a:extLst>
          </p:cNvPr>
          <p:cNvSpPr txBox="1"/>
          <p:nvPr/>
        </p:nvSpPr>
        <p:spPr>
          <a:xfrm>
            <a:off x="2881546" y="1280554"/>
            <a:ext cx="184731" cy="300082"/>
          </a:xfrm>
          <a:prstGeom prst="rect">
            <a:avLst/>
          </a:prstGeom>
          <a:noFill/>
        </p:spPr>
        <p:txBody>
          <a:bodyPr wrap="none" rtlCol="0">
            <a:spAutoFit/>
          </a:bodyPr>
          <a:lstStyle/>
          <a:p>
            <a:endParaRPr lang="de-DE" sz="1350" dirty="0"/>
          </a:p>
        </p:txBody>
      </p:sp>
      <p:sp>
        <p:nvSpPr>
          <p:cNvPr id="7" name="Textfeld 6">
            <a:extLst>
              <a:ext uri="{FF2B5EF4-FFF2-40B4-BE49-F238E27FC236}">
                <a16:creationId xmlns:a16="http://schemas.microsoft.com/office/drawing/2014/main" id="{C2833D41-3001-973F-3472-EA6936C980EB}"/>
              </a:ext>
            </a:extLst>
          </p:cNvPr>
          <p:cNvSpPr txBox="1"/>
          <p:nvPr/>
        </p:nvSpPr>
        <p:spPr>
          <a:xfrm>
            <a:off x="457200" y="1194535"/>
            <a:ext cx="6814686" cy="369332"/>
          </a:xfrm>
          <a:prstGeom prst="rect">
            <a:avLst/>
          </a:prstGeom>
          <a:noFill/>
        </p:spPr>
        <p:txBody>
          <a:bodyPr wrap="none" rtlCol="0">
            <a:spAutoFit/>
          </a:bodyPr>
          <a:lstStyle/>
          <a:p>
            <a:r>
              <a:rPr lang="de-DE" b="1" u="sng" dirty="0"/>
              <a:t>Datenerfassung Medikation/Indikation im Patientengespräch</a:t>
            </a:r>
          </a:p>
        </p:txBody>
      </p:sp>
      <p:sp>
        <p:nvSpPr>
          <p:cNvPr id="2" name="Titel 1">
            <a:extLst>
              <a:ext uri="{FF2B5EF4-FFF2-40B4-BE49-F238E27FC236}">
                <a16:creationId xmlns:a16="http://schemas.microsoft.com/office/drawing/2014/main" id="{EB7B49BB-7071-A47D-85B9-DF1D07F06E17}"/>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72E6D789-692E-D518-CB8D-DE274214BD2C}"/>
              </a:ext>
            </a:extLst>
          </p:cNvPr>
          <p:cNvSpPr>
            <a:spLocks noGrp="1"/>
          </p:cNvSpPr>
          <p:nvPr>
            <p:ph type="dt" sz="half" idx="10"/>
          </p:nvPr>
        </p:nvSpPr>
        <p:spPr/>
        <p:txBody>
          <a:bodyPr/>
          <a:lstStyle/>
          <a:p>
            <a:r>
              <a:rPr lang="de-DE"/>
              <a:t>14.06.2022</a:t>
            </a:r>
            <a:endParaRPr lang="de-DE" dirty="0"/>
          </a:p>
        </p:txBody>
      </p:sp>
      <p:sp>
        <p:nvSpPr>
          <p:cNvPr id="8" name="Fußzeilenplatzhalter 4">
            <a:extLst>
              <a:ext uri="{FF2B5EF4-FFF2-40B4-BE49-F238E27FC236}">
                <a16:creationId xmlns:a16="http://schemas.microsoft.com/office/drawing/2014/main" id="{FF3C2EFD-3F97-1CE2-FFD7-498FE8FAE072}"/>
              </a:ext>
            </a:extLst>
          </p:cNvPr>
          <p:cNvSpPr>
            <a:spLocks noGrp="1"/>
          </p:cNvSpPr>
          <p:nvPr>
            <p:ph type="ftr" sz="quarter" idx="11"/>
          </p:nvPr>
        </p:nvSpPr>
        <p:spPr/>
        <p:txBody>
          <a:bodyPr/>
          <a:lstStyle/>
          <a:p>
            <a:r>
              <a:rPr lang="de-DE" dirty="0"/>
              <a:t>pharmazeutische Dienstleistungen</a:t>
            </a:r>
          </a:p>
        </p:txBody>
      </p:sp>
      <p:sp>
        <p:nvSpPr>
          <p:cNvPr id="9" name="Foliennummernplatzhalter 5">
            <a:extLst>
              <a:ext uri="{FF2B5EF4-FFF2-40B4-BE49-F238E27FC236}">
                <a16:creationId xmlns:a16="http://schemas.microsoft.com/office/drawing/2014/main" id="{7A768010-8DCB-FD06-9A55-DFF0F9702901}"/>
              </a:ext>
            </a:extLst>
          </p:cNvPr>
          <p:cNvSpPr>
            <a:spLocks noGrp="1"/>
          </p:cNvSpPr>
          <p:nvPr>
            <p:ph type="sldNum" sz="quarter" idx="12"/>
          </p:nvPr>
        </p:nvSpPr>
        <p:spPr/>
        <p:txBody>
          <a:bodyPr/>
          <a:lstStyle/>
          <a:p>
            <a:fld id="{2D01545E-A440-2646-B2EC-DA051E070E53}" type="slidenum">
              <a:rPr lang="de-DE" smtClean="0"/>
              <a:pPr/>
              <a:t>27</a:t>
            </a:fld>
            <a:endParaRPr lang="de-DE" dirty="0"/>
          </a:p>
        </p:txBody>
      </p:sp>
    </p:spTree>
    <p:extLst>
      <p:ext uri="{BB962C8B-B14F-4D97-AF65-F5344CB8AC3E}">
        <p14:creationId xmlns:p14="http://schemas.microsoft.com/office/powerpoint/2010/main" val="366755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3993FA-3DC4-1139-D0D9-FF4FD5375AFD}"/>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0729D230-ADC9-FA50-FC57-40264C68EFD9}"/>
              </a:ext>
            </a:extLst>
          </p:cNvPr>
          <p:cNvSpPr>
            <a:spLocks noGrp="1"/>
          </p:cNvSpPr>
          <p:nvPr>
            <p:ph type="dt" sz="half" idx="10"/>
          </p:nvPr>
        </p:nvSpPr>
        <p:spPr/>
        <p:txBody>
          <a:bodyPr/>
          <a:lstStyle/>
          <a:p>
            <a:r>
              <a:rPr lang="de-DE"/>
              <a:t>14.06.2022</a:t>
            </a:r>
            <a:endParaRPr lang="de-DE" dirty="0"/>
          </a:p>
        </p:txBody>
      </p:sp>
      <p:sp>
        <p:nvSpPr>
          <p:cNvPr id="7" name="Fußzeilenplatzhalter 4">
            <a:extLst>
              <a:ext uri="{FF2B5EF4-FFF2-40B4-BE49-F238E27FC236}">
                <a16:creationId xmlns:a16="http://schemas.microsoft.com/office/drawing/2014/main" id="{92D02F6C-1907-10B0-C018-94F304D62862}"/>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259F64D2-300A-1836-0045-CD1415E7A2C9}"/>
              </a:ext>
            </a:extLst>
          </p:cNvPr>
          <p:cNvSpPr>
            <a:spLocks noGrp="1"/>
          </p:cNvSpPr>
          <p:nvPr>
            <p:ph type="sldNum" sz="quarter" idx="12"/>
          </p:nvPr>
        </p:nvSpPr>
        <p:spPr/>
        <p:txBody>
          <a:bodyPr/>
          <a:lstStyle/>
          <a:p>
            <a:fld id="{2D01545E-A440-2646-B2EC-DA051E070E53}" type="slidenum">
              <a:rPr lang="de-DE" smtClean="0"/>
              <a:pPr/>
              <a:t>28</a:t>
            </a:fld>
            <a:endParaRPr lang="de-DE" dirty="0"/>
          </a:p>
        </p:txBody>
      </p:sp>
      <p:pic>
        <p:nvPicPr>
          <p:cNvPr id="5" name="Grafik 4">
            <a:extLst>
              <a:ext uri="{FF2B5EF4-FFF2-40B4-BE49-F238E27FC236}">
                <a16:creationId xmlns:a16="http://schemas.microsoft.com/office/drawing/2014/main" id="{EFD60140-6F80-F27C-C604-C0FD6396121C}"/>
              </a:ext>
            </a:extLst>
          </p:cNvPr>
          <p:cNvPicPr>
            <a:picLocks noChangeAspect="1"/>
          </p:cNvPicPr>
          <p:nvPr/>
        </p:nvPicPr>
        <p:blipFill rotWithShape="1">
          <a:blip r:embed="rId2"/>
          <a:srcRect l="1337" t="3957" r="771" b="1362"/>
          <a:stretch/>
        </p:blipFill>
        <p:spPr>
          <a:xfrm>
            <a:off x="571500" y="2196000"/>
            <a:ext cx="7581900" cy="3204000"/>
          </a:xfrm>
          <a:prstGeom prst="rect">
            <a:avLst/>
          </a:prstGeom>
        </p:spPr>
      </p:pic>
      <p:sp>
        <p:nvSpPr>
          <p:cNvPr id="6" name="Textfeld 5">
            <a:extLst>
              <a:ext uri="{FF2B5EF4-FFF2-40B4-BE49-F238E27FC236}">
                <a16:creationId xmlns:a16="http://schemas.microsoft.com/office/drawing/2014/main" id="{9A395D8C-C5C8-C05D-4337-B79667AD369A}"/>
              </a:ext>
            </a:extLst>
          </p:cNvPr>
          <p:cNvSpPr txBox="1"/>
          <p:nvPr/>
        </p:nvSpPr>
        <p:spPr>
          <a:xfrm>
            <a:off x="451870" y="1595823"/>
            <a:ext cx="4989315" cy="369332"/>
          </a:xfrm>
          <a:prstGeom prst="rect">
            <a:avLst/>
          </a:prstGeom>
          <a:noFill/>
        </p:spPr>
        <p:txBody>
          <a:bodyPr wrap="none" rtlCol="0">
            <a:spAutoFit/>
          </a:bodyPr>
          <a:lstStyle/>
          <a:p>
            <a:r>
              <a:rPr lang="de-DE" b="1" u="sng" dirty="0"/>
              <a:t>Softwaregestützte Analyse und Auswertung</a:t>
            </a:r>
          </a:p>
        </p:txBody>
      </p:sp>
    </p:spTree>
    <p:extLst>
      <p:ext uri="{BB962C8B-B14F-4D97-AF65-F5344CB8AC3E}">
        <p14:creationId xmlns:p14="http://schemas.microsoft.com/office/powerpoint/2010/main" val="12106075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AAFC836-0B9B-AC78-BA5C-001C5B2A2DE7}"/>
              </a:ext>
            </a:extLst>
          </p:cNvPr>
          <p:cNvPicPr>
            <a:picLocks noChangeAspect="1"/>
          </p:cNvPicPr>
          <p:nvPr/>
        </p:nvPicPr>
        <p:blipFill>
          <a:blip r:embed="rId2"/>
          <a:stretch>
            <a:fillRect/>
          </a:stretch>
        </p:blipFill>
        <p:spPr>
          <a:xfrm>
            <a:off x="183811" y="1131094"/>
            <a:ext cx="6837240" cy="2635254"/>
          </a:xfrm>
          <a:prstGeom prst="rect">
            <a:avLst/>
          </a:prstGeom>
        </p:spPr>
      </p:pic>
      <p:sp>
        <p:nvSpPr>
          <p:cNvPr id="6" name="Ellipse 5">
            <a:extLst>
              <a:ext uri="{FF2B5EF4-FFF2-40B4-BE49-F238E27FC236}">
                <a16:creationId xmlns:a16="http://schemas.microsoft.com/office/drawing/2014/main" id="{FADC961B-64B7-CBD6-6402-12C8F58B2CB8}"/>
              </a:ext>
            </a:extLst>
          </p:cNvPr>
          <p:cNvSpPr/>
          <p:nvPr/>
        </p:nvSpPr>
        <p:spPr>
          <a:xfrm>
            <a:off x="4943475" y="1535906"/>
            <a:ext cx="2113295" cy="86439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dirty="0"/>
          </a:p>
        </p:txBody>
      </p:sp>
      <p:cxnSp>
        <p:nvCxnSpPr>
          <p:cNvPr id="8" name="Gerader Verbinder 7">
            <a:extLst>
              <a:ext uri="{FF2B5EF4-FFF2-40B4-BE49-F238E27FC236}">
                <a16:creationId xmlns:a16="http://schemas.microsoft.com/office/drawing/2014/main" id="{CCB094B1-9291-9C3A-3829-EB14B11D01FD}"/>
              </a:ext>
            </a:extLst>
          </p:cNvPr>
          <p:cNvCxnSpPr/>
          <p:nvPr/>
        </p:nvCxnSpPr>
        <p:spPr>
          <a:xfrm>
            <a:off x="557212" y="2021681"/>
            <a:ext cx="250031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hteck 8">
            <a:extLst>
              <a:ext uri="{FF2B5EF4-FFF2-40B4-BE49-F238E27FC236}">
                <a16:creationId xmlns:a16="http://schemas.microsoft.com/office/drawing/2014/main" id="{3CD35FBE-82B8-ED9D-4992-614CD9A46AD4}"/>
              </a:ext>
            </a:extLst>
          </p:cNvPr>
          <p:cNvSpPr/>
          <p:nvPr/>
        </p:nvSpPr>
        <p:spPr>
          <a:xfrm>
            <a:off x="521494" y="2021682"/>
            <a:ext cx="3614738" cy="985837"/>
          </a:xfrm>
          <a:prstGeom prst="rect">
            <a:avLst/>
          </a:prstGeom>
          <a:solidFill>
            <a:schemeClr val="tx2">
              <a:lumMod val="20000"/>
              <a:lumOff val="80000"/>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350"/>
          </a:p>
        </p:txBody>
      </p:sp>
      <p:pic>
        <p:nvPicPr>
          <p:cNvPr id="11" name="Grafik 10">
            <a:extLst>
              <a:ext uri="{FF2B5EF4-FFF2-40B4-BE49-F238E27FC236}">
                <a16:creationId xmlns:a16="http://schemas.microsoft.com/office/drawing/2014/main" id="{9E45EBB0-6083-E2D3-49ED-01BA83A8D2B7}"/>
              </a:ext>
            </a:extLst>
          </p:cNvPr>
          <p:cNvPicPr>
            <a:picLocks noChangeAspect="1"/>
          </p:cNvPicPr>
          <p:nvPr/>
        </p:nvPicPr>
        <p:blipFill>
          <a:blip r:embed="rId3"/>
          <a:stretch>
            <a:fillRect/>
          </a:stretch>
        </p:blipFill>
        <p:spPr>
          <a:xfrm>
            <a:off x="5532220" y="2577536"/>
            <a:ext cx="3049100" cy="1318170"/>
          </a:xfrm>
          <a:prstGeom prst="rect">
            <a:avLst/>
          </a:prstGeom>
        </p:spPr>
      </p:pic>
      <p:sp>
        <p:nvSpPr>
          <p:cNvPr id="2" name="Titel 1">
            <a:extLst>
              <a:ext uri="{FF2B5EF4-FFF2-40B4-BE49-F238E27FC236}">
                <a16:creationId xmlns:a16="http://schemas.microsoft.com/office/drawing/2014/main" id="{8254B484-E659-CDCE-88B7-31F57CB3E11E}"/>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3F8A344E-8CF3-7D21-55D9-AC186B26FAA2}"/>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823723A0-D047-A06F-6FEE-CD52ECD49729}"/>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08AE1921-2F60-199C-F814-E1892AE3AB70}"/>
              </a:ext>
            </a:extLst>
          </p:cNvPr>
          <p:cNvSpPr>
            <a:spLocks noGrp="1"/>
          </p:cNvSpPr>
          <p:nvPr>
            <p:ph type="sldNum" sz="quarter" idx="12"/>
          </p:nvPr>
        </p:nvSpPr>
        <p:spPr/>
        <p:txBody>
          <a:bodyPr/>
          <a:lstStyle/>
          <a:p>
            <a:fld id="{2D01545E-A440-2646-B2EC-DA051E070E53}" type="slidenum">
              <a:rPr lang="de-DE" smtClean="0"/>
              <a:pPr/>
              <a:t>29</a:t>
            </a:fld>
            <a:endParaRPr lang="de-DE" dirty="0"/>
          </a:p>
        </p:txBody>
      </p:sp>
    </p:spTree>
    <p:extLst>
      <p:ext uri="{BB962C8B-B14F-4D97-AF65-F5344CB8AC3E}">
        <p14:creationId xmlns:p14="http://schemas.microsoft.com/office/powerpoint/2010/main" val="353216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C6C180-539D-BC5F-F679-8D6C1B4102FF}"/>
              </a:ext>
            </a:extLst>
          </p:cNvPr>
          <p:cNvSpPr>
            <a:spLocks noGrp="1"/>
          </p:cNvSpPr>
          <p:nvPr>
            <p:ph type="title"/>
          </p:nvPr>
        </p:nvSpPr>
        <p:spPr/>
        <p:txBody>
          <a:bodyPr/>
          <a:lstStyle/>
          <a:p>
            <a:r>
              <a:rPr lang="de-DE" dirty="0"/>
              <a:t>Dr. House und das Asthmaspray</a:t>
            </a:r>
          </a:p>
        </p:txBody>
      </p:sp>
      <p:sp>
        <p:nvSpPr>
          <p:cNvPr id="8" name="Inhaltsplatzhalter 7">
            <a:extLst>
              <a:ext uri="{FF2B5EF4-FFF2-40B4-BE49-F238E27FC236}">
                <a16:creationId xmlns:a16="http://schemas.microsoft.com/office/drawing/2014/main" id="{237C08BB-1994-9365-65E2-049AF77000DE}"/>
              </a:ext>
            </a:extLst>
          </p:cNvPr>
          <p:cNvSpPr>
            <a:spLocks noGrp="1"/>
          </p:cNvSpPr>
          <p:nvPr>
            <p:ph idx="1"/>
          </p:nvPr>
        </p:nvSpPr>
        <p:spPr/>
        <p:txBody>
          <a:bodyPr/>
          <a:lstStyle/>
          <a:p>
            <a:pPr marL="0" indent="0">
              <a:buNone/>
            </a:pPr>
            <a:r>
              <a:rPr lang="de-DE" sz="2000" dirty="0"/>
              <a:t>Hier wurde folgendes Video gezeigt:</a:t>
            </a:r>
          </a:p>
          <a:p>
            <a:pPr marL="0" indent="0">
              <a:buNone/>
            </a:pPr>
            <a:r>
              <a:rPr lang="de-DE" sz="2000" dirty="0"/>
              <a:t>https://</a:t>
            </a:r>
            <a:r>
              <a:rPr lang="de-DE" sz="2000" dirty="0" err="1"/>
              <a:t>www.youtube.com</a:t>
            </a:r>
            <a:r>
              <a:rPr lang="de-DE" sz="2000" dirty="0"/>
              <a:t>/</a:t>
            </a:r>
            <a:r>
              <a:rPr lang="de-DE" sz="2000" dirty="0" err="1"/>
              <a:t>watch?v</a:t>
            </a:r>
            <a:r>
              <a:rPr lang="de-DE" sz="2000" dirty="0"/>
              <a:t>=</a:t>
            </a:r>
            <a:r>
              <a:rPr lang="de-DE" sz="2000" dirty="0" err="1"/>
              <a:t>IBeJSrawklw</a:t>
            </a:r>
            <a:endParaRPr lang="de-DE" sz="2000" dirty="0"/>
          </a:p>
          <a:p>
            <a:pPr marL="0" indent="0">
              <a:buNone/>
            </a:pPr>
            <a:endParaRPr lang="de-DE" sz="2000" dirty="0"/>
          </a:p>
          <a:p>
            <a:pPr marL="0" lvl="0" indent="0" algn="l" rtl="0">
              <a:lnSpc>
                <a:spcPct val="120000"/>
              </a:lnSpc>
              <a:spcBef>
                <a:spcPts val="400"/>
              </a:spcBef>
              <a:spcAft>
                <a:spcPts val="0"/>
              </a:spcAft>
              <a:buSzPts val="2000"/>
              <a:buNone/>
            </a:pPr>
            <a:r>
              <a:rPr lang="de-DE" sz="2000" dirty="0"/>
              <a:t>pharma4u übernimmt keine Verantwortung für diesen Inhalt. </a:t>
            </a:r>
          </a:p>
          <a:p>
            <a:pPr marL="0" lvl="0" indent="0" algn="l" rtl="0">
              <a:lnSpc>
                <a:spcPct val="120000"/>
              </a:lnSpc>
              <a:spcBef>
                <a:spcPts val="400"/>
              </a:spcBef>
              <a:spcAft>
                <a:spcPts val="0"/>
              </a:spcAft>
              <a:buSzPts val="2000"/>
              <a:buNone/>
            </a:pPr>
            <a:r>
              <a:rPr lang="de-DE" sz="2000" dirty="0"/>
              <a:t>Bitte klären Sie, ob eine Verwendung im Einklang mit dem Urheberrecht steht.</a:t>
            </a:r>
          </a:p>
        </p:txBody>
      </p:sp>
      <p:sp>
        <p:nvSpPr>
          <p:cNvPr id="4" name="Textplatzhalter 3">
            <a:extLst>
              <a:ext uri="{FF2B5EF4-FFF2-40B4-BE49-F238E27FC236}">
                <a16:creationId xmlns:a16="http://schemas.microsoft.com/office/drawing/2014/main" id="{50875C9D-BB8D-6573-62D3-3ADC8AA4733E}"/>
              </a:ext>
            </a:extLst>
          </p:cNvPr>
          <p:cNvSpPr>
            <a:spLocks noGrp="1"/>
          </p:cNvSpPr>
          <p:nvPr>
            <p:ph type="body" sz="quarter" idx="13"/>
          </p:nvPr>
        </p:nvSpPr>
        <p:spPr/>
        <p:txBody>
          <a:bodyPr/>
          <a:lstStyle/>
          <a:p>
            <a:endParaRPr lang="de-DE" dirty="0"/>
          </a:p>
        </p:txBody>
      </p:sp>
      <p:sp>
        <p:nvSpPr>
          <p:cNvPr id="5" name="Datumsplatzhalter 4">
            <a:extLst>
              <a:ext uri="{FF2B5EF4-FFF2-40B4-BE49-F238E27FC236}">
                <a16:creationId xmlns:a16="http://schemas.microsoft.com/office/drawing/2014/main" id="{18FB77A3-C4E6-42A9-CFDF-CD7FD99B6B82}"/>
              </a:ext>
            </a:extLst>
          </p:cNvPr>
          <p:cNvSpPr>
            <a:spLocks noGrp="1"/>
          </p:cNvSpPr>
          <p:nvPr>
            <p:ph type="dt" sz="half" idx="14"/>
          </p:nvPr>
        </p:nvSpPr>
        <p:spPr/>
        <p:txBody>
          <a:bodyPr/>
          <a:lstStyle/>
          <a:p>
            <a:r>
              <a:rPr lang="de-DE" dirty="0"/>
              <a:t>14.06.2022</a:t>
            </a:r>
          </a:p>
        </p:txBody>
      </p:sp>
      <p:sp>
        <p:nvSpPr>
          <p:cNvPr id="6" name="Fußzeilenplatzhalter 5">
            <a:extLst>
              <a:ext uri="{FF2B5EF4-FFF2-40B4-BE49-F238E27FC236}">
                <a16:creationId xmlns:a16="http://schemas.microsoft.com/office/drawing/2014/main" id="{DDDC592E-AB2B-6578-22C8-1D42D1CEFE73}"/>
              </a:ext>
            </a:extLst>
          </p:cNvPr>
          <p:cNvSpPr>
            <a:spLocks noGrp="1"/>
          </p:cNvSpPr>
          <p:nvPr>
            <p:ph type="ftr" sz="quarter" idx="15"/>
          </p:nvPr>
        </p:nvSpPr>
        <p:spPr/>
        <p:txBody>
          <a:bodyPr/>
          <a:lstStyle/>
          <a:p>
            <a:r>
              <a:rPr lang="de-DE" dirty="0"/>
              <a:t>pharmazeutische Dienstleistungen</a:t>
            </a:r>
          </a:p>
        </p:txBody>
      </p:sp>
      <p:sp>
        <p:nvSpPr>
          <p:cNvPr id="7" name="Foliennummernplatzhalter 6">
            <a:extLst>
              <a:ext uri="{FF2B5EF4-FFF2-40B4-BE49-F238E27FC236}">
                <a16:creationId xmlns:a16="http://schemas.microsoft.com/office/drawing/2014/main" id="{CBD79E8B-5118-78E1-3DA8-D920F25436AE}"/>
              </a:ext>
            </a:extLst>
          </p:cNvPr>
          <p:cNvSpPr>
            <a:spLocks noGrp="1"/>
          </p:cNvSpPr>
          <p:nvPr>
            <p:ph type="sldNum" sz="quarter" idx="16"/>
          </p:nvPr>
        </p:nvSpPr>
        <p:spPr/>
        <p:txBody>
          <a:bodyPr/>
          <a:lstStyle/>
          <a:p>
            <a:fld id="{2D01545E-A440-2646-B2EC-DA051E070E53}" type="slidenum">
              <a:rPr lang="de-DE" smtClean="0"/>
              <a:pPr/>
              <a:t>3</a:t>
            </a:fld>
            <a:endParaRPr lang="de-DE" dirty="0"/>
          </a:p>
        </p:txBody>
      </p:sp>
    </p:spTree>
    <p:extLst>
      <p:ext uri="{BB962C8B-B14F-4D97-AF65-F5344CB8AC3E}">
        <p14:creationId xmlns:p14="http://schemas.microsoft.com/office/powerpoint/2010/main" val="347699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BF42A46E-565D-D728-1BDC-A6E2F1481A75}"/>
              </a:ext>
            </a:extLst>
          </p:cNvPr>
          <p:cNvPicPr>
            <a:picLocks noChangeAspect="1"/>
          </p:cNvPicPr>
          <p:nvPr/>
        </p:nvPicPr>
        <p:blipFill rotWithShape="1">
          <a:blip r:embed="rId2"/>
          <a:srcRect t="4822"/>
          <a:stretch/>
        </p:blipFill>
        <p:spPr>
          <a:xfrm>
            <a:off x="375167" y="1295400"/>
            <a:ext cx="7351945" cy="1550458"/>
          </a:xfrm>
          <a:prstGeom prst="rect">
            <a:avLst/>
          </a:prstGeom>
        </p:spPr>
      </p:pic>
      <p:pic>
        <p:nvPicPr>
          <p:cNvPr id="7" name="Grafik 6">
            <a:extLst>
              <a:ext uri="{FF2B5EF4-FFF2-40B4-BE49-F238E27FC236}">
                <a16:creationId xmlns:a16="http://schemas.microsoft.com/office/drawing/2014/main" id="{21121598-D45C-54FC-A568-95E14DDA1A96}"/>
              </a:ext>
            </a:extLst>
          </p:cNvPr>
          <p:cNvPicPr>
            <a:picLocks noChangeAspect="1"/>
          </p:cNvPicPr>
          <p:nvPr/>
        </p:nvPicPr>
        <p:blipFill>
          <a:blip r:embed="rId3"/>
          <a:stretch>
            <a:fillRect/>
          </a:stretch>
        </p:blipFill>
        <p:spPr>
          <a:xfrm>
            <a:off x="3443402" y="2713673"/>
            <a:ext cx="4844138" cy="1986240"/>
          </a:xfrm>
          <a:prstGeom prst="rect">
            <a:avLst/>
          </a:prstGeom>
        </p:spPr>
      </p:pic>
      <p:sp>
        <p:nvSpPr>
          <p:cNvPr id="10" name="Titel 9">
            <a:extLst>
              <a:ext uri="{FF2B5EF4-FFF2-40B4-BE49-F238E27FC236}">
                <a16:creationId xmlns:a16="http://schemas.microsoft.com/office/drawing/2014/main" id="{15EB2543-20EE-EF78-D322-33CB06959976}"/>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DEEB64CF-B5F0-5904-8CC8-BF34E78D09B0}"/>
              </a:ext>
            </a:extLst>
          </p:cNvPr>
          <p:cNvSpPr>
            <a:spLocks noGrp="1"/>
          </p:cNvSpPr>
          <p:nvPr>
            <p:ph type="dt" sz="half" idx="10"/>
          </p:nvPr>
        </p:nvSpPr>
        <p:spPr/>
        <p:txBody>
          <a:bodyPr/>
          <a:lstStyle/>
          <a:p>
            <a:r>
              <a:rPr lang="de-DE"/>
              <a:t>14.06.2022</a:t>
            </a:r>
            <a:endParaRPr lang="de-DE" dirty="0"/>
          </a:p>
        </p:txBody>
      </p:sp>
      <p:sp>
        <p:nvSpPr>
          <p:cNvPr id="6" name="Fußzeilenplatzhalter 4">
            <a:extLst>
              <a:ext uri="{FF2B5EF4-FFF2-40B4-BE49-F238E27FC236}">
                <a16:creationId xmlns:a16="http://schemas.microsoft.com/office/drawing/2014/main" id="{DC8168E7-BE29-9903-3CCB-6DC3361610AE}"/>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56F43984-6AB6-4C92-66B1-52838F3F911A}"/>
              </a:ext>
            </a:extLst>
          </p:cNvPr>
          <p:cNvSpPr>
            <a:spLocks noGrp="1"/>
          </p:cNvSpPr>
          <p:nvPr>
            <p:ph type="sldNum" sz="quarter" idx="12"/>
          </p:nvPr>
        </p:nvSpPr>
        <p:spPr/>
        <p:txBody>
          <a:bodyPr/>
          <a:lstStyle/>
          <a:p>
            <a:fld id="{2D01545E-A440-2646-B2EC-DA051E070E53}" type="slidenum">
              <a:rPr lang="de-DE" smtClean="0"/>
              <a:pPr/>
              <a:t>30</a:t>
            </a:fld>
            <a:endParaRPr lang="de-DE" dirty="0"/>
          </a:p>
        </p:txBody>
      </p:sp>
    </p:spTree>
    <p:extLst>
      <p:ext uri="{BB962C8B-B14F-4D97-AF65-F5344CB8AC3E}">
        <p14:creationId xmlns:p14="http://schemas.microsoft.com/office/powerpoint/2010/main" val="441239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B4DF0D70-090C-2D86-F428-087B046F5A35}"/>
              </a:ext>
            </a:extLst>
          </p:cNvPr>
          <p:cNvSpPr>
            <a:spLocks noGrp="1"/>
          </p:cNvSpPr>
          <p:nvPr>
            <p:ph type="title"/>
          </p:nvPr>
        </p:nvSpPr>
        <p:spPr/>
        <p:txBody>
          <a:bodyPr/>
          <a:lstStyle/>
          <a:p>
            <a:r>
              <a:rPr lang="de-DE" dirty="0"/>
              <a:t>Fallbeispiel 2</a:t>
            </a:r>
          </a:p>
        </p:txBody>
      </p:sp>
      <p:sp>
        <p:nvSpPr>
          <p:cNvPr id="6" name="Datumsplatzhalter 3">
            <a:extLst>
              <a:ext uri="{FF2B5EF4-FFF2-40B4-BE49-F238E27FC236}">
                <a16:creationId xmlns:a16="http://schemas.microsoft.com/office/drawing/2014/main" id="{5B7D637F-1CDD-5B7A-2F9C-F5128509F3DC}"/>
              </a:ext>
            </a:extLst>
          </p:cNvPr>
          <p:cNvSpPr>
            <a:spLocks noGrp="1"/>
          </p:cNvSpPr>
          <p:nvPr>
            <p:ph type="dt" sz="half" idx="10"/>
          </p:nvPr>
        </p:nvSpPr>
        <p:spPr/>
        <p:txBody>
          <a:bodyPr/>
          <a:lstStyle/>
          <a:p>
            <a:r>
              <a:rPr lang="de-DE"/>
              <a:t>14.06.2022</a:t>
            </a:r>
            <a:endParaRPr lang="de-DE" dirty="0"/>
          </a:p>
        </p:txBody>
      </p:sp>
      <p:sp>
        <p:nvSpPr>
          <p:cNvPr id="8" name="Fußzeilenplatzhalter 4">
            <a:extLst>
              <a:ext uri="{FF2B5EF4-FFF2-40B4-BE49-F238E27FC236}">
                <a16:creationId xmlns:a16="http://schemas.microsoft.com/office/drawing/2014/main" id="{72ECA9AD-D9A0-800E-BEF1-17BD7325DA53}"/>
              </a:ext>
            </a:extLst>
          </p:cNvPr>
          <p:cNvSpPr>
            <a:spLocks noGrp="1"/>
          </p:cNvSpPr>
          <p:nvPr>
            <p:ph type="ftr" sz="quarter" idx="11"/>
          </p:nvPr>
        </p:nvSpPr>
        <p:spPr/>
        <p:txBody>
          <a:bodyPr/>
          <a:lstStyle/>
          <a:p>
            <a:r>
              <a:rPr lang="de-DE" dirty="0"/>
              <a:t>pharmazeutische Dienstleistungen</a:t>
            </a:r>
          </a:p>
        </p:txBody>
      </p:sp>
      <p:sp>
        <p:nvSpPr>
          <p:cNvPr id="9" name="Foliennummernplatzhalter 5">
            <a:extLst>
              <a:ext uri="{FF2B5EF4-FFF2-40B4-BE49-F238E27FC236}">
                <a16:creationId xmlns:a16="http://schemas.microsoft.com/office/drawing/2014/main" id="{7052CF13-C9E7-2606-DCE4-68CD2149BC0F}"/>
              </a:ext>
            </a:extLst>
          </p:cNvPr>
          <p:cNvSpPr>
            <a:spLocks noGrp="1"/>
          </p:cNvSpPr>
          <p:nvPr>
            <p:ph type="sldNum" sz="quarter" idx="12"/>
          </p:nvPr>
        </p:nvSpPr>
        <p:spPr/>
        <p:txBody>
          <a:bodyPr/>
          <a:lstStyle/>
          <a:p>
            <a:fld id="{2D01545E-A440-2646-B2EC-DA051E070E53}" type="slidenum">
              <a:rPr lang="de-DE" smtClean="0"/>
              <a:pPr/>
              <a:t>31</a:t>
            </a:fld>
            <a:endParaRPr lang="de-DE" dirty="0"/>
          </a:p>
        </p:txBody>
      </p:sp>
      <p:pic>
        <p:nvPicPr>
          <p:cNvPr id="5" name="Grafik 4">
            <a:extLst>
              <a:ext uri="{FF2B5EF4-FFF2-40B4-BE49-F238E27FC236}">
                <a16:creationId xmlns:a16="http://schemas.microsoft.com/office/drawing/2014/main" id="{A6833A67-E200-63E9-732E-3FF08A351270}"/>
              </a:ext>
            </a:extLst>
          </p:cNvPr>
          <p:cNvPicPr>
            <a:picLocks noChangeAspect="1"/>
          </p:cNvPicPr>
          <p:nvPr/>
        </p:nvPicPr>
        <p:blipFill rotWithShape="1">
          <a:blip r:embed="rId2"/>
          <a:srcRect l="1435" t="5127" r="-1"/>
          <a:stretch/>
        </p:blipFill>
        <p:spPr>
          <a:xfrm>
            <a:off x="546100" y="1247954"/>
            <a:ext cx="5880300" cy="2162314"/>
          </a:xfrm>
          <a:prstGeom prst="rect">
            <a:avLst/>
          </a:prstGeom>
        </p:spPr>
      </p:pic>
      <p:pic>
        <p:nvPicPr>
          <p:cNvPr id="7" name="Grafik 6">
            <a:extLst>
              <a:ext uri="{FF2B5EF4-FFF2-40B4-BE49-F238E27FC236}">
                <a16:creationId xmlns:a16="http://schemas.microsoft.com/office/drawing/2014/main" id="{71EFE6CA-AA8C-69EE-9273-C2BAF3BFFC3D}"/>
              </a:ext>
            </a:extLst>
          </p:cNvPr>
          <p:cNvPicPr>
            <a:picLocks noChangeAspect="1"/>
          </p:cNvPicPr>
          <p:nvPr/>
        </p:nvPicPr>
        <p:blipFill>
          <a:blip r:embed="rId3"/>
          <a:stretch>
            <a:fillRect/>
          </a:stretch>
        </p:blipFill>
        <p:spPr>
          <a:xfrm>
            <a:off x="2650467" y="2682910"/>
            <a:ext cx="5179942" cy="2350622"/>
          </a:xfrm>
          <a:prstGeom prst="rect">
            <a:avLst/>
          </a:prstGeom>
        </p:spPr>
      </p:pic>
    </p:spTree>
    <p:extLst>
      <p:ext uri="{BB962C8B-B14F-4D97-AF65-F5344CB8AC3E}">
        <p14:creationId xmlns:p14="http://schemas.microsoft.com/office/powerpoint/2010/main" val="2785054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9845F6AC-8FE0-14FA-918C-541915C3D73F}"/>
              </a:ext>
            </a:extLst>
          </p:cNvPr>
          <p:cNvSpPr txBox="1"/>
          <p:nvPr/>
        </p:nvSpPr>
        <p:spPr>
          <a:xfrm>
            <a:off x="863541" y="1862298"/>
            <a:ext cx="6289613" cy="3416320"/>
          </a:xfrm>
          <a:prstGeom prst="rect">
            <a:avLst/>
          </a:prstGeom>
          <a:noFill/>
        </p:spPr>
        <p:txBody>
          <a:bodyPr wrap="square">
            <a:spAutoFit/>
          </a:bodyPr>
          <a:lstStyle/>
          <a:p>
            <a:r>
              <a:rPr lang="de-DE" sz="1350" dirty="0">
                <a:latin typeface="Calibri" panose="020F0502020204030204" pitchFamily="34" charset="0"/>
                <a:ea typeface="Times New Roman" panose="02020603050405020304" pitchFamily="18" charset="0"/>
              </a:rPr>
              <a:t>Sehr geehrte/</a:t>
            </a:r>
            <a:r>
              <a:rPr lang="de-DE" sz="1350" dirty="0">
                <a:highlight>
                  <a:srgbClr val="FFFF00"/>
                </a:highlight>
                <a:latin typeface="Calibri" panose="020F0502020204030204" pitchFamily="34" charset="0"/>
                <a:ea typeface="Times New Roman" panose="02020603050405020304" pitchFamily="18" charset="0"/>
              </a:rPr>
              <a:t>Herr/Frau Dr. XY,</a:t>
            </a:r>
            <a:br>
              <a:rPr lang="de-DE" sz="1350" dirty="0">
                <a:highlight>
                  <a:srgbClr val="FFFF00"/>
                </a:highlight>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Ihr Patient hat uns in der Apotheke um eine Medikationsanalyse gebeten. Eine Zusammenfassung inkl. möglicher Lösungsvorschläge haben wir im Anhang passwortgeschützt beigefügt. </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Eine unterschriebene Datenschutzerklärung sowie eine unterschriebene Schweigepflichtentbindung für den Dialog mit Ihnen liegen vor. </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Wir bitten um zeitnahe Rückmeldung - Danke.</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Das (arztbezogene) Passwort zum Öffnen des PDF-Anhangs teilen wir Ihnen auf folgende Weise mit: </a:t>
            </a:r>
            <a:r>
              <a:rPr lang="de-DE" sz="1350" dirty="0">
                <a:highlight>
                  <a:srgbClr val="FFFF00"/>
                </a:highlight>
                <a:latin typeface="Calibri" panose="020F0502020204030204" pitchFamily="34" charset="0"/>
                <a:ea typeface="Times New Roman" panose="02020603050405020304" pitchFamily="18" charset="0"/>
              </a:rPr>
              <a:t>XXXXX</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Mit besten Grüßen </a:t>
            </a:r>
            <a:r>
              <a:rPr lang="de-DE" sz="1350" dirty="0">
                <a:highlight>
                  <a:srgbClr val="FFFF00"/>
                </a:highlight>
                <a:latin typeface="Calibri" panose="020F0502020204030204" pitchFamily="34" charset="0"/>
                <a:ea typeface="Times New Roman" panose="02020603050405020304" pitchFamily="18" charset="0"/>
              </a:rPr>
              <a:t>AMTS-Apotheker</a:t>
            </a:r>
            <a:br>
              <a:rPr lang="de-DE" sz="1350" dirty="0">
                <a:latin typeface="Calibri" panose="020F0502020204030204" pitchFamily="34" charset="0"/>
                <a:ea typeface="Times New Roman" panose="02020603050405020304" pitchFamily="18" charset="0"/>
              </a:rPr>
            </a:b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Alamannen-Apotheke,</a:t>
            </a:r>
            <a:br>
              <a:rPr lang="de-DE" sz="1350" dirty="0">
                <a:latin typeface="Calibri" panose="020F0502020204030204" pitchFamily="34" charset="0"/>
                <a:ea typeface="Times New Roman" panose="02020603050405020304" pitchFamily="18" charset="0"/>
              </a:rPr>
            </a:br>
            <a:r>
              <a:rPr lang="de-DE" sz="1350" dirty="0">
                <a:latin typeface="Calibri" panose="020F0502020204030204" pitchFamily="34" charset="0"/>
                <a:ea typeface="Times New Roman" panose="02020603050405020304" pitchFamily="18" charset="0"/>
              </a:rPr>
              <a:t>71088 Holzgerlingen</a:t>
            </a:r>
            <a:endParaRPr lang="de-DE" sz="1350" dirty="0">
              <a:latin typeface="Calibri" panose="020F0502020204030204" pitchFamily="34" charset="0"/>
              <a:ea typeface="Calibri" panose="020F0502020204030204" pitchFamily="34" charset="0"/>
            </a:endParaRPr>
          </a:p>
        </p:txBody>
      </p:sp>
      <p:sp>
        <p:nvSpPr>
          <p:cNvPr id="6" name="Textfeld 5">
            <a:extLst>
              <a:ext uri="{FF2B5EF4-FFF2-40B4-BE49-F238E27FC236}">
                <a16:creationId xmlns:a16="http://schemas.microsoft.com/office/drawing/2014/main" id="{CD871D1A-A1EF-7BE4-6E3F-103A47999FE7}"/>
              </a:ext>
            </a:extLst>
          </p:cNvPr>
          <p:cNvSpPr txBox="1"/>
          <p:nvPr/>
        </p:nvSpPr>
        <p:spPr>
          <a:xfrm>
            <a:off x="457200" y="1152045"/>
            <a:ext cx="7545592" cy="369332"/>
          </a:xfrm>
          <a:prstGeom prst="rect">
            <a:avLst/>
          </a:prstGeom>
          <a:noFill/>
        </p:spPr>
        <p:txBody>
          <a:bodyPr wrap="none" rtlCol="0">
            <a:spAutoFit/>
          </a:bodyPr>
          <a:lstStyle/>
          <a:p>
            <a:r>
              <a:rPr lang="de-DE" b="1" u="sng" dirty="0"/>
              <a:t>Teilen des Berichts und Interaktion/Kommunikation Arzt-Apotheker</a:t>
            </a:r>
          </a:p>
        </p:txBody>
      </p:sp>
      <p:sp>
        <p:nvSpPr>
          <p:cNvPr id="2" name="Titel 1">
            <a:extLst>
              <a:ext uri="{FF2B5EF4-FFF2-40B4-BE49-F238E27FC236}">
                <a16:creationId xmlns:a16="http://schemas.microsoft.com/office/drawing/2014/main" id="{DA5638B4-6C45-703F-CA48-0A5CC293CE07}"/>
              </a:ext>
            </a:extLst>
          </p:cNvPr>
          <p:cNvSpPr>
            <a:spLocks noGrp="1"/>
          </p:cNvSpPr>
          <p:nvPr>
            <p:ph type="title"/>
          </p:nvPr>
        </p:nvSpPr>
        <p:spPr/>
        <p:txBody>
          <a:bodyPr/>
          <a:lstStyle/>
          <a:p>
            <a:r>
              <a:rPr lang="de-DE" dirty="0"/>
              <a:t>Fallbeispiel 2</a:t>
            </a:r>
          </a:p>
        </p:txBody>
      </p:sp>
      <p:sp>
        <p:nvSpPr>
          <p:cNvPr id="3" name="Datumsplatzhalter 3">
            <a:extLst>
              <a:ext uri="{FF2B5EF4-FFF2-40B4-BE49-F238E27FC236}">
                <a16:creationId xmlns:a16="http://schemas.microsoft.com/office/drawing/2014/main" id="{B095EF45-430B-70DE-FAEB-144E7F787F61}"/>
              </a:ext>
            </a:extLst>
          </p:cNvPr>
          <p:cNvSpPr>
            <a:spLocks noGrp="1"/>
          </p:cNvSpPr>
          <p:nvPr>
            <p:ph type="dt" sz="half" idx="10"/>
          </p:nvPr>
        </p:nvSpPr>
        <p:spPr/>
        <p:txBody>
          <a:bodyPr/>
          <a:lstStyle/>
          <a:p>
            <a:r>
              <a:rPr lang="de-DE"/>
              <a:t>14.06.2022</a:t>
            </a:r>
            <a:endParaRPr lang="de-DE" dirty="0"/>
          </a:p>
        </p:txBody>
      </p:sp>
      <p:sp>
        <p:nvSpPr>
          <p:cNvPr id="4" name="Fußzeilenplatzhalter 4">
            <a:extLst>
              <a:ext uri="{FF2B5EF4-FFF2-40B4-BE49-F238E27FC236}">
                <a16:creationId xmlns:a16="http://schemas.microsoft.com/office/drawing/2014/main" id="{4624434B-78F1-43D3-6E40-3720DB3513BE}"/>
              </a:ext>
            </a:extLst>
          </p:cNvPr>
          <p:cNvSpPr>
            <a:spLocks noGrp="1"/>
          </p:cNvSpPr>
          <p:nvPr>
            <p:ph type="ftr" sz="quarter" idx="11"/>
          </p:nvPr>
        </p:nvSpPr>
        <p:spPr/>
        <p:txBody>
          <a:bodyPr/>
          <a:lstStyle/>
          <a:p>
            <a:r>
              <a:rPr lang="de-DE" dirty="0"/>
              <a:t>pharmazeutische Dienstleistungen</a:t>
            </a:r>
          </a:p>
        </p:txBody>
      </p:sp>
      <p:sp>
        <p:nvSpPr>
          <p:cNvPr id="7" name="Foliennummernplatzhalter 5">
            <a:extLst>
              <a:ext uri="{FF2B5EF4-FFF2-40B4-BE49-F238E27FC236}">
                <a16:creationId xmlns:a16="http://schemas.microsoft.com/office/drawing/2014/main" id="{2C32283E-60C5-2C04-D373-20A9A3DE7C52}"/>
              </a:ext>
            </a:extLst>
          </p:cNvPr>
          <p:cNvSpPr>
            <a:spLocks noGrp="1"/>
          </p:cNvSpPr>
          <p:nvPr>
            <p:ph type="sldNum" sz="quarter" idx="12"/>
          </p:nvPr>
        </p:nvSpPr>
        <p:spPr/>
        <p:txBody>
          <a:bodyPr/>
          <a:lstStyle/>
          <a:p>
            <a:fld id="{2D01545E-A440-2646-B2EC-DA051E070E53}" type="slidenum">
              <a:rPr lang="de-DE" smtClean="0"/>
              <a:pPr/>
              <a:t>32</a:t>
            </a:fld>
            <a:endParaRPr lang="de-DE" dirty="0"/>
          </a:p>
        </p:txBody>
      </p:sp>
    </p:spTree>
    <p:extLst>
      <p:ext uri="{BB962C8B-B14F-4D97-AF65-F5344CB8AC3E}">
        <p14:creationId xmlns:p14="http://schemas.microsoft.com/office/powerpoint/2010/main" val="13062583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D4B043-5ED4-B3B4-54BF-6A5FA4998FC2}"/>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5FC6F0B7-DCD4-60ED-EAEF-234446DA8AA6}"/>
              </a:ext>
            </a:extLst>
          </p:cNvPr>
          <p:cNvSpPr>
            <a:spLocks noGrp="1"/>
          </p:cNvSpPr>
          <p:nvPr>
            <p:ph type="dt" sz="half" idx="10"/>
          </p:nvPr>
        </p:nvSpPr>
        <p:spPr/>
        <p:txBody>
          <a:bodyPr/>
          <a:lstStyle/>
          <a:p>
            <a:r>
              <a:rPr lang="de-DE"/>
              <a:t>14.06.2022</a:t>
            </a:r>
            <a:endParaRPr lang="de-DE" dirty="0"/>
          </a:p>
        </p:txBody>
      </p:sp>
      <p:sp>
        <p:nvSpPr>
          <p:cNvPr id="7" name="Fußzeilenplatzhalter 4">
            <a:extLst>
              <a:ext uri="{FF2B5EF4-FFF2-40B4-BE49-F238E27FC236}">
                <a16:creationId xmlns:a16="http://schemas.microsoft.com/office/drawing/2014/main" id="{B7C6E45F-8A78-02B6-1787-EB63862959EE}"/>
              </a:ext>
            </a:extLst>
          </p:cNvPr>
          <p:cNvSpPr>
            <a:spLocks noGrp="1"/>
          </p:cNvSpPr>
          <p:nvPr>
            <p:ph type="ftr" sz="quarter" idx="11"/>
          </p:nvPr>
        </p:nvSpPr>
        <p:spPr/>
        <p:txBody>
          <a:bodyPr/>
          <a:lstStyle/>
          <a:p>
            <a:r>
              <a:rPr lang="de-DE" dirty="0"/>
              <a:t>pharmazeutische Dienstleistungen</a:t>
            </a:r>
          </a:p>
        </p:txBody>
      </p:sp>
      <p:sp>
        <p:nvSpPr>
          <p:cNvPr id="8" name="Foliennummernplatzhalter 5">
            <a:extLst>
              <a:ext uri="{FF2B5EF4-FFF2-40B4-BE49-F238E27FC236}">
                <a16:creationId xmlns:a16="http://schemas.microsoft.com/office/drawing/2014/main" id="{7679EE0C-65B4-79AD-A8DC-974B11395A15}"/>
              </a:ext>
            </a:extLst>
          </p:cNvPr>
          <p:cNvSpPr>
            <a:spLocks noGrp="1"/>
          </p:cNvSpPr>
          <p:nvPr>
            <p:ph type="sldNum" sz="quarter" idx="12"/>
          </p:nvPr>
        </p:nvSpPr>
        <p:spPr/>
        <p:txBody>
          <a:bodyPr/>
          <a:lstStyle/>
          <a:p>
            <a:fld id="{2D01545E-A440-2646-B2EC-DA051E070E53}" type="slidenum">
              <a:rPr lang="de-DE" smtClean="0"/>
              <a:pPr/>
              <a:t>33</a:t>
            </a:fld>
            <a:endParaRPr lang="de-DE" dirty="0"/>
          </a:p>
        </p:txBody>
      </p:sp>
      <p:pic>
        <p:nvPicPr>
          <p:cNvPr id="5" name="Grafik 4">
            <a:extLst>
              <a:ext uri="{FF2B5EF4-FFF2-40B4-BE49-F238E27FC236}">
                <a16:creationId xmlns:a16="http://schemas.microsoft.com/office/drawing/2014/main" id="{193B55BC-4E36-6278-A5C3-B929F6322B30}"/>
              </a:ext>
            </a:extLst>
          </p:cNvPr>
          <p:cNvPicPr>
            <a:picLocks noChangeAspect="1"/>
          </p:cNvPicPr>
          <p:nvPr/>
        </p:nvPicPr>
        <p:blipFill>
          <a:blip r:embed="rId2"/>
          <a:stretch>
            <a:fillRect/>
          </a:stretch>
        </p:blipFill>
        <p:spPr>
          <a:xfrm>
            <a:off x="472392" y="1899560"/>
            <a:ext cx="6487430" cy="3308018"/>
          </a:xfrm>
          <a:prstGeom prst="rect">
            <a:avLst/>
          </a:prstGeom>
        </p:spPr>
      </p:pic>
      <p:sp>
        <p:nvSpPr>
          <p:cNvPr id="6" name="Textfeld 5">
            <a:extLst>
              <a:ext uri="{FF2B5EF4-FFF2-40B4-BE49-F238E27FC236}">
                <a16:creationId xmlns:a16="http://schemas.microsoft.com/office/drawing/2014/main" id="{56662D2E-4F3D-FD66-E969-E397E10FB005}"/>
              </a:ext>
            </a:extLst>
          </p:cNvPr>
          <p:cNvSpPr txBox="1"/>
          <p:nvPr/>
        </p:nvSpPr>
        <p:spPr>
          <a:xfrm>
            <a:off x="447040" y="1368028"/>
            <a:ext cx="3241015" cy="369332"/>
          </a:xfrm>
          <a:prstGeom prst="rect">
            <a:avLst/>
          </a:prstGeom>
          <a:noFill/>
        </p:spPr>
        <p:txBody>
          <a:bodyPr wrap="none" rtlCol="0">
            <a:spAutoFit/>
          </a:bodyPr>
          <a:lstStyle/>
          <a:p>
            <a:r>
              <a:rPr lang="de-DE" b="1" u="sng" dirty="0"/>
              <a:t>Rückmeldung an Apotheker</a:t>
            </a:r>
          </a:p>
        </p:txBody>
      </p:sp>
    </p:spTree>
    <p:extLst>
      <p:ext uri="{BB962C8B-B14F-4D97-AF65-F5344CB8AC3E}">
        <p14:creationId xmlns:p14="http://schemas.microsoft.com/office/powerpoint/2010/main" val="18095023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EFE00B54-E488-D8C6-0BB5-E57BFFA572DF}"/>
              </a:ext>
            </a:extLst>
          </p:cNvPr>
          <p:cNvPicPr>
            <a:picLocks noChangeAspect="1"/>
          </p:cNvPicPr>
          <p:nvPr/>
        </p:nvPicPr>
        <p:blipFill rotWithShape="1">
          <a:blip r:embed="rId2"/>
          <a:srcRect l="1208" t="2481" r="5807"/>
          <a:stretch/>
        </p:blipFill>
        <p:spPr>
          <a:xfrm>
            <a:off x="334701" y="1314142"/>
            <a:ext cx="6683013" cy="3086095"/>
          </a:xfrm>
          <a:prstGeom prst="rect">
            <a:avLst/>
          </a:prstGeom>
        </p:spPr>
      </p:pic>
      <p:sp>
        <p:nvSpPr>
          <p:cNvPr id="6" name="Textfeld 5">
            <a:extLst>
              <a:ext uri="{FF2B5EF4-FFF2-40B4-BE49-F238E27FC236}">
                <a16:creationId xmlns:a16="http://schemas.microsoft.com/office/drawing/2014/main" id="{272A0232-F7B1-75A8-3176-1E9E50334B56}"/>
              </a:ext>
            </a:extLst>
          </p:cNvPr>
          <p:cNvSpPr txBox="1"/>
          <p:nvPr/>
        </p:nvSpPr>
        <p:spPr>
          <a:xfrm>
            <a:off x="368957" y="4761483"/>
            <a:ext cx="7386638" cy="1131079"/>
          </a:xfrm>
          <a:prstGeom prst="rect">
            <a:avLst/>
          </a:prstGeom>
          <a:noFill/>
        </p:spPr>
        <p:txBody>
          <a:bodyPr wrap="square" rtlCol="0">
            <a:spAutoFit/>
          </a:bodyPr>
          <a:lstStyle/>
          <a:p>
            <a:r>
              <a:rPr lang="de-DE" sz="1350" dirty="0">
                <a:solidFill>
                  <a:srgbClr val="002060"/>
                </a:solidFill>
              </a:rPr>
              <a:t>w, *1950, Wunsch: Überprüfung Medikation („ob alles zusammenpasst“)</a:t>
            </a:r>
          </a:p>
          <a:p>
            <a:endParaRPr lang="de-DE" sz="1350" dirty="0">
              <a:solidFill>
                <a:srgbClr val="002060"/>
              </a:solidFill>
            </a:endParaRPr>
          </a:p>
          <a:p>
            <a:r>
              <a:rPr lang="de-DE" sz="1350" b="1" u="sng" dirty="0">
                <a:solidFill>
                  <a:srgbClr val="002060"/>
                </a:solidFill>
              </a:rPr>
              <a:t>Probleme/Symptome (Ursache durch AM?): </a:t>
            </a:r>
            <a:r>
              <a:rPr lang="de-DE" sz="1350" dirty="0">
                <a:solidFill>
                  <a:srgbClr val="002060"/>
                </a:solidFill>
              </a:rPr>
              <a:t>Wadenkrämpfe, gelegentlich Vaginalpilz</a:t>
            </a:r>
          </a:p>
          <a:p>
            <a:endParaRPr lang="de-DE" sz="1350" dirty="0">
              <a:solidFill>
                <a:srgbClr val="002060"/>
              </a:solidFill>
            </a:endParaRPr>
          </a:p>
          <a:p>
            <a:r>
              <a:rPr lang="de-DE" sz="1350" dirty="0">
                <a:solidFill>
                  <a:srgbClr val="002060"/>
                </a:solidFill>
                <a:sym typeface="Wingdings" panose="05000000000000000000" pitchFamily="2" charset="2"/>
              </a:rPr>
              <a:t> Weitere </a:t>
            </a:r>
            <a:r>
              <a:rPr lang="de-DE" sz="1350" dirty="0" err="1">
                <a:solidFill>
                  <a:srgbClr val="002060"/>
                </a:solidFill>
                <a:sym typeface="Wingdings" panose="05000000000000000000" pitchFamily="2" charset="2"/>
              </a:rPr>
              <a:t>pDL</a:t>
            </a:r>
            <a:r>
              <a:rPr lang="de-DE" sz="1350" dirty="0">
                <a:solidFill>
                  <a:srgbClr val="002060"/>
                </a:solidFill>
                <a:sym typeface="Wingdings" panose="05000000000000000000" pitchFamily="2" charset="2"/>
              </a:rPr>
              <a:t>: Schulung </a:t>
            </a:r>
            <a:r>
              <a:rPr lang="de-DE" sz="1350" dirty="0" err="1">
                <a:solidFill>
                  <a:srgbClr val="002060"/>
                </a:solidFill>
                <a:sym typeface="Wingdings" panose="05000000000000000000" pitchFamily="2" charset="2"/>
              </a:rPr>
              <a:t>Inhalativa</a:t>
            </a:r>
            <a:r>
              <a:rPr lang="de-DE" sz="1350" dirty="0">
                <a:solidFill>
                  <a:srgbClr val="002060"/>
                </a:solidFill>
                <a:sym typeface="Wingdings" panose="05000000000000000000" pitchFamily="2" charset="2"/>
              </a:rPr>
              <a:t> (Symbicort) /Blutdruckerfassung (RR-Medikation)</a:t>
            </a:r>
            <a:endParaRPr lang="de-DE" sz="1350" dirty="0">
              <a:solidFill>
                <a:srgbClr val="002060"/>
              </a:solidFill>
            </a:endParaRPr>
          </a:p>
        </p:txBody>
      </p:sp>
      <p:sp>
        <p:nvSpPr>
          <p:cNvPr id="2" name="Textfeld 1">
            <a:extLst>
              <a:ext uri="{FF2B5EF4-FFF2-40B4-BE49-F238E27FC236}">
                <a16:creationId xmlns:a16="http://schemas.microsoft.com/office/drawing/2014/main" id="{8BAE92FE-5FE7-DF8E-3ADF-B0A2C41190B8}"/>
              </a:ext>
            </a:extLst>
          </p:cNvPr>
          <p:cNvSpPr txBox="1"/>
          <p:nvPr/>
        </p:nvSpPr>
        <p:spPr>
          <a:xfrm>
            <a:off x="6948588" y="3391490"/>
            <a:ext cx="1502334" cy="300082"/>
          </a:xfrm>
          <a:prstGeom prst="rect">
            <a:avLst/>
          </a:prstGeom>
          <a:noFill/>
        </p:spPr>
        <p:txBody>
          <a:bodyPr wrap="none" rtlCol="0">
            <a:spAutoFit/>
          </a:bodyPr>
          <a:lstStyle/>
          <a:p>
            <a:r>
              <a:rPr lang="de-DE" sz="1350" dirty="0">
                <a:solidFill>
                  <a:srgbClr val="FF0000"/>
                </a:solidFill>
              </a:rPr>
              <a:t>Jetzt </a:t>
            </a:r>
            <a:r>
              <a:rPr lang="de-DE" sz="1350" dirty="0" err="1">
                <a:solidFill>
                  <a:srgbClr val="FF0000"/>
                </a:solidFill>
              </a:rPr>
              <a:t>Dorzovision</a:t>
            </a:r>
            <a:endParaRPr lang="de-DE" sz="1350" dirty="0">
              <a:solidFill>
                <a:srgbClr val="FF0000"/>
              </a:solidFill>
            </a:endParaRPr>
          </a:p>
        </p:txBody>
      </p:sp>
      <p:sp>
        <p:nvSpPr>
          <p:cNvPr id="7" name="Textfeld 6">
            <a:extLst>
              <a:ext uri="{FF2B5EF4-FFF2-40B4-BE49-F238E27FC236}">
                <a16:creationId xmlns:a16="http://schemas.microsoft.com/office/drawing/2014/main" id="{8A372380-FD4B-4302-23EC-E4B1803370CD}"/>
              </a:ext>
            </a:extLst>
          </p:cNvPr>
          <p:cNvSpPr txBox="1"/>
          <p:nvPr/>
        </p:nvSpPr>
        <p:spPr>
          <a:xfrm>
            <a:off x="1427672" y="3414573"/>
            <a:ext cx="1163256" cy="253916"/>
          </a:xfrm>
          <a:prstGeom prst="rect">
            <a:avLst/>
          </a:prstGeom>
          <a:solidFill>
            <a:schemeClr val="bg1"/>
          </a:solidFill>
        </p:spPr>
        <p:txBody>
          <a:bodyPr wrap="square" rtlCol="0">
            <a:spAutoFit/>
          </a:bodyPr>
          <a:lstStyle/>
          <a:p>
            <a:pPr algn="ctr"/>
            <a:r>
              <a:rPr lang="de-DE" sz="1050" dirty="0" err="1">
                <a:solidFill>
                  <a:srgbClr val="FF0000"/>
                </a:solidFill>
              </a:rPr>
              <a:t>Dorzovision</a:t>
            </a:r>
            <a:endParaRPr lang="de-DE" sz="1050" dirty="0">
              <a:solidFill>
                <a:srgbClr val="FF0000"/>
              </a:solidFill>
            </a:endParaRPr>
          </a:p>
        </p:txBody>
      </p:sp>
      <p:sp>
        <p:nvSpPr>
          <p:cNvPr id="8" name="Textfeld 7">
            <a:extLst>
              <a:ext uri="{FF2B5EF4-FFF2-40B4-BE49-F238E27FC236}">
                <a16:creationId xmlns:a16="http://schemas.microsoft.com/office/drawing/2014/main" id="{E9E28F91-CADE-7F62-8496-57B0E9A51E1A}"/>
              </a:ext>
            </a:extLst>
          </p:cNvPr>
          <p:cNvSpPr txBox="1"/>
          <p:nvPr/>
        </p:nvSpPr>
        <p:spPr>
          <a:xfrm>
            <a:off x="6878014" y="3923358"/>
            <a:ext cx="1689043" cy="507831"/>
          </a:xfrm>
          <a:prstGeom prst="rect">
            <a:avLst/>
          </a:prstGeom>
          <a:solidFill>
            <a:schemeClr val="bg1"/>
          </a:solidFill>
        </p:spPr>
        <p:txBody>
          <a:bodyPr wrap="square" rtlCol="0">
            <a:spAutoFit/>
          </a:bodyPr>
          <a:lstStyle>
            <a:defPPr>
              <a:defRPr lang="de-DE"/>
            </a:defPPr>
            <a:lvl1pPr>
              <a:defRPr>
                <a:solidFill>
                  <a:srgbClr val="FF0000"/>
                </a:solidFill>
              </a:defRPr>
            </a:lvl1pPr>
          </a:lstStyle>
          <a:p>
            <a:r>
              <a:rPr lang="de-DE" sz="1350" dirty="0"/>
              <a:t>Patientenschulung Anwendung (</a:t>
            </a:r>
            <a:r>
              <a:rPr lang="de-DE" sz="1350" dirty="0" err="1"/>
              <a:t>pDL</a:t>
            </a:r>
            <a:r>
              <a:rPr lang="de-DE" sz="1350" dirty="0"/>
              <a:t>)</a:t>
            </a:r>
          </a:p>
        </p:txBody>
      </p:sp>
      <p:cxnSp>
        <p:nvCxnSpPr>
          <p:cNvPr id="10" name="Gerader Verbinder 9">
            <a:extLst>
              <a:ext uri="{FF2B5EF4-FFF2-40B4-BE49-F238E27FC236}">
                <a16:creationId xmlns:a16="http://schemas.microsoft.com/office/drawing/2014/main" id="{8ACE9205-23F1-4963-04D7-8505608F724A}"/>
              </a:ext>
            </a:extLst>
          </p:cNvPr>
          <p:cNvCxnSpPr>
            <a:cxnSpLocks/>
          </p:cNvCxnSpPr>
          <p:nvPr/>
        </p:nvCxnSpPr>
        <p:spPr>
          <a:xfrm>
            <a:off x="437588" y="3578530"/>
            <a:ext cx="507485"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B9960904-7954-B81D-7D9C-FF6AD2B1B870}"/>
              </a:ext>
            </a:extLst>
          </p:cNvPr>
          <p:cNvCxnSpPr>
            <a:cxnSpLocks/>
          </p:cNvCxnSpPr>
          <p:nvPr/>
        </p:nvCxnSpPr>
        <p:spPr>
          <a:xfrm>
            <a:off x="2976462" y="3570316"/>
            <a:ext cx="38919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33796F53-95FE-A823-DAD4-CB09BFF4E203}"/>
              </a:ext>
            </a:extLst>
          </p:cNvPr>
          <p:cNvCxnSpPr>
            <a:cxnSpLocks/>
          </p:cNvCxnSpPr>
          <p:nvPr/>
        </p:nvCxnSpPr>
        <p:spPr>
          <a:xfrm>
            <a:off x="410901" y="2747509"/>
            <a:ext cx="4986599"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653F7740-F7C0-E296-9C6D-3A748152553E}"/>
              </a:ext>
            </a:extLst>
          </p:cNvPr>
          <p:cNvSpPr txBox="1"/>
          <p:nvPr/>
        </p:nvSpPr>
        <p:spPr>
          <a:xfrm>
            <a:off x="6948588" y="3137574"/>
            <a:ext cx="2021772" cy="300082"/>
          </a:xfrm>
          <a:prstGeom prst="rect">
            <a:avLst/>
          </a:prstGeom>
          <a:noFill/>
        </p:spPr>
        <p:txBody>
          <a:bodyPr wrap="none" rtlCol="0">
            <a:spAutoFit/>
          </a:bodyPr>
          <a:lstStyle/>
          <a:p>
            <a:r>
              <a:rPr lang="de-DE" sz="1350" dirty="0">
                <a:solidFill>
                  <a:srgbClr val="FF0000"/>
                </a:solidFill>
              </a:rPr>
              <a:t>Telmisartan </a:t>
            </a:r>
            <a:r>
              <a:rPr lang="de-DE" sz="1350" dirty="0" err="1">
                <a:solidFill>
                  <a:srgbClr val="FF0000"/>
                </a:solidFill>
              </a:rPr>
              <a:t>comp</a:t>
            </a:r>
            <a:r>
              <a:rPr lang="de-DE" sz="1350" dirty="0">
                <a:solidFill>
                  <a:srgbClr val="FF0000"/>
                </a:solidFill>
              </a:rPr>
              <a:t> 80/25</a:t>
            </a:r>
          </a:p>
        </p:txBody>
      </p:sp>
      <p:sp>
        <p:nvSpPr>
          <p:cNvPr id="17" name="Textfeld 16">
            <a:extLst>
              <a:ext uri="{FF2B5EF4-FFF2-40B4-BE49-F238E27FC236}">
                <a16:creationId xmlns:a16="http://schemas.microsoft.com/office/drawing/2014/main" id="{9636F26F-DC1E-E70B-C22D-66F0431DBE07}"/>
              </a:ext>
            </a:extLst>
          </p:cNvPr>
          <p:cNvSpPr txBox="1"/>
          <p:nvPr/>
        </p:nvSpPr>
        <p:spPr>
          <a:xfrm>
            <a:off x="1503872" y="3131838"/>
            <a:ext cx="1836389" cy="253916"/>
          </a:xfrm>
          <a:prstGeom prst="rect">
            <a:avLst/>
          </a:prstGeom>
          <a:solidFill>
            <a:schemeClr val="bg1"/>
          </a:solidFill>
        </p:spPr>
        <p:txBody>
          <a:bodyPr wrap="square" rtlCol="0">
            <a:spAutoFit/>
          </a:bodyPr>
          <a:lstStyle/>
          <a:p>
            <a:pPr algn="ctr"/>
            <a:r>
              <a:rPr lang="de-DE" sz="1050" dirty="0">
                <a:solidFill>
                  <a:srgbClr val="FF0000"/>
                </a:solidFill>
              </a:rPr>
              <a:t>Telmisartan </a:t>
            </a:r>
            <a:r>
              <a:rPr lang="de-DE" sz="1050" dirty="0" err="1">
                <a:solidFill>
                  <a:srgbClr val="FF0000"/>
                </a:solidFill>
              </a:rPr>
              <a:t>comp</a:t>
            </a:r>
            <a:r>
              <a:rPr lang="de-DE" sz="1050" dirty="0">
                <a:solidFill>
                  <a:srgbClr val="FF0000"/>
                </a:solidFill>
              </a:rPr>
              <a:t> 80/25 XY</a:t>
            </a:r>
          </a:p>
        </p:txBody>
      </p:sp>
      <p:sp>
        <p:nvSpPr>
          <p:cNvPr id="18" name="Textfeld 17">
            <a:extLst>
              <a:ext uri="{FF2B5EF4-FFF2-40B4-BE49-F238E27FC236}">
                <a16:creationId xmlns:a16="http://schemas.microsoft.com/office/drawing/2014/main" id="{B6A423A6-0F86-E050-071D-1B1EC8315F6D}"/>
              </a:ext>
            </a:extLst>
          </p:cNvPr>
          <p:cNvSpPr txBox="1"/>
          <p:nvPr/>
        </p:nvSpPr>
        <p:spPr>
          <a:xfrm>
            <a:off x="985942" y="3108754"/>
            <a:ext cx="641522" cy="300082"/>
          </a:xfrm>
          <a:prstGeom prst="rect">
            <a:avLst/>
          </a:prstGeom>
          <a:noFill/>
        </p:spPr>
        <p:txBody>
          <a:bodyPr wrap="none" rtlCol="0">
            <a:spAutoFit/>
          </a:bodyPr>
          <a:lstStyle/>
          <a:p>
            <a:r>
              <a:rPr lang="de-DE" sz="1350" dirty="0">
                <a:solidFill>
                  <a:srgbClr val="FF0000"/>
                </a:solidFill>
              </a:rPr>
              <a:t>+HCT</a:t>
            </a:r>
          </a:p>
        </p:txBody>
      </p:sp>
      <p:sp>
        <p:nvSpPr>
          <p:cNvPr id="19" name="Textfeld 18">
            <a:extLst>
              <a:ext uri="{FF2B5EF4-FFF2-40B4-BE49-F238E27FC236}">
                <a16:creationId xmlns:a16="http://schemas.microsoft.com/office/drawing/2014/main" id="{C0566DFF-8AE6-1B2F-6993-C1B819DD5B19}"/>
              </a:ext>
            </a:extLst>
          </p:cNvPr>
          <p:cNvSpPr txBox="1"/>
          <p:nvPr/>
        </p:nvSpPr>
        <p:spPr>
          <a:xfrm>
            <a:off x="6948588" y="2860098"/>
            <a:ext cx="2146742" cy="300082"/>
          </a:xfrm>
          <a:prstGeom prst="rect">
            <a:avLst/>
          </a:prstGeom>
          <a:noFill/>
        </p:spPr>
        <p:txBody>
          <a:bodyPr wrap="none" rtlCol="0">
            <a:spAutoFit/>
          </a:bodyPr>
          <a:lstStyle/>
          <a:p>
            <a:r>
              <a:rPr lang="de-DE" sz="1350" dirty="0">
                <a:solidFill>
                  <a:srgbClr val="FF0000"/>
                </a:solidFill>
              </a:rPr>
              <a:t>Blutdruckerfassung (</a:t>
            </a:r>
            <a:r>
              <a:rPr lang="de-DE" sz="1350" dirty="0" err="1">
                <a:solidFill>
                  <a:srgbClr val="FF0000"/>
                </a:solidFill>
              </a:rPr>
              <a:t>pDL</a:t>
            </a:r>
            <a:r>
              <a:rPr lang="de-DE" sz="1350" dirty="0">
                <a:solidFill>
                  <a:srgbClr val="FF0000"/>
                </a:solidFill>
              </a:rPr>
              <a:t>)</a:t>
            </a:r>
          </a:p>
        </p:txBody>
      </p:sp>
      <p:sp>
        <p:nvSpPr>
          <p:cNvPr id="3" name="Titel 1">
            <a:extLst>
              <a:ext uri="{FF2B5EF4-FFF2-40B4-BE49-F238E27FC236}">
                <a16:creationId xmlns:a16="http://schemas.microsoft.com/office/drawing/2014/main" id="{772BE19B-5009-69A9-4127-F111EA50CF73}"/>
              </a:ext>
            </a:extLst>
          </p:cNvPr>
          <p:cNvSpPr>
            <a:spLocks noGrp="1"/>
          </p:cNvSpPr>
          <p:nvPr>
            <p:ph type="title"/>
          </p:nvPr>
        </p:nvSpPr>
        <p:spPr/>
        <p:txBody>
          <a:bodyPr/>
          <a:lstStyle/>
          <a:p>
            <a:r>
              <a:rPr lang="de-DE" dirty="0"/>
              <a:t>Fallbeispiel 2</a:t>
            </a:r>
          </a:p>
        </p:txBody>
      </p:sp>
      <p:sp>
        <p:nvSpPr>
          <p:cNvPr id="4" name="Datumsplatzhalter 3">
            <a:extLst>
              <a:ext uri="{FF2B5EF4-FFF2-40B4-BE49-F238E27FC236}">
                <a16:creationId xmlns:a16="http://schemas.microsoft.com/office/drawing/2014/main" id="{91F3EAAC-909E-5370-ADA7-FFA568B2B0BF}"/>
              </a:ext>
            </a:extLst>
          </p:cNvPr>
          <p:cNvSpPr>
            <a:spLocks noGrp="1"/>
          </p:cNvSpPr>
          <p:nvPr>
            <p:ph type="dt" sz="half" idx="10"/>
          </p:nvPr>
        </p:nvSpPr>
        <p:spPr/>
        <p:txBody>
          <a:bodyPr/>
          <a:lstStyle/>
          <a:p>
            <a:r>
              <a:rPr lang="de-DE"/>
              <a:t>14.06.2022</a:t>
            </a:r>
            <a:endParaRPr lang="de-DE" dirty="0"/>
          </a:p>
        </p:txBody>
      </p:sp>
      <p:sp>
        <p:nvSpPr>
          <p:cNvPr id="9" name="Fußzeilenplatzhalter 4">
            <a:extLst>
              <a:ext uri="{FF2B5EF4-FFF2-40B4-BE49-F238E27FC236}">
                <a16:creationId xmlns:a16="http://schemas.microsoft.com/office/drawing/2014/main" id="{FBA74F3A-2C49-04E3-D868-9209B812B16F}"/>
              </a:ext>
            </a:extLst>
          </p:cNvPr>
          <p:cNvSpPr>
            <a:spLocks noGrp="1"/>
          </p:cNvSpPr>
          <p:nvPr>
            <p:ph type="ftr" sz="quarter" idx="11"/>
          </p:nvPr>
        </p:nvSpPr>
        <p:spPr/>
        <p:txBody>
          <a:bodyPr/>
          <a:lstStyle/>
          <a:p>
            <a:r>
              <a:rPr lang="de-DE" dirty="0"/>
              <a:t>pharmazeutische Dienstleistungen</a:t>
            </a:r>
          </a:p>
        </p:txBody>
      </p:sp>
      <p:sp>
        <p:nvSpPr>
          <p:cNvPr id="12" name="Foliennummernplatzhalter 5">
            <a:extLst>
              <a:ext uri="{FF2B5EF4-FFF2-40B4-BE49-F238E27FC236}">
                <a16:creationId xmlns:a16="http://schemas.microsoft.com/office/drawing/2014/main" id="{2B8FD031-3058-E6EB-F762-4A0172B77F83}"/>
              </a:ext>
            </a:extLst>
          </p:cNvPr>
          <p:cNvSpPr>
            <a:spLocks noGrp="1"/>
          </p:cNvSpPr>
          <p:nvPr>
            <p:ph type="sldNum" sz="quarter" idx="12"/>
          </p:nvPr>
        </p:nvSpPr>
        <p:spPr/>
        <p:txBody>
          <a:bodyPr/>
          <a:lstStyle/>
          <a:p>
            <a:fld id="{2D01545E-A440-2646-B2EC-DA051E070E53}" type="slidenum">
              <a:rPr lang="de-DE" smtClean="0"/>
              <a:pPr/>
              <a:t>34</a:t>
            </a:fld>
            <a:endParaRPr lang="de-DE" dirty="0"/>
          </a:p>
        </p:txBody>
      </p:sp>
    </p:spTree>
    <p:extLst>
      <p:ext uri="{BB962C8B-B14F-4D97-AF65-F5344CB8AC3E}">
        <p14:creationId xmlns:p14="http://schemas.microsoft.com/office/powerpoint/2010/main" val="3388096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Pharmazeutische Betreuung </a:t>
            </a:r>
            <a:br>
              <a:rPr lang="de-DE" dirty="0"/>
            </a:br>
            <a:r>
              <a:rPr lang="de-DE" dirty="0"/>
              <a:t>bei oraler Antitumortherapie</a:t>
            </a:r>
          </a:p>
        </p:txBody>
      </p:sp>
    </p:spTree>
    <p:extLst>
      <p:ext uri="{BB962C8B-B14F-4D97-AF65-F5344CB8AC3E}">
        <p14:creationId xmlns:p14="http://schemas.microsoft.com/office/powerpoint/2010/main" val="1549388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600" dirty="0"/>
              <a:t>Pharmazeutische Betreuung bei oraler Antitumortherapie</a:t>
            </a:r>
          </a:p>
        </p:txBody>
      </p:sp>
      <p:sp>
        <p:nvSpPr>
          <p:cNvPr id="3" name="Inhaltsplatzhalter 2"/>
          <p:cNvSpPr>
            <a:spLocks noGrp="1"/>
          </p:cNvSpPr>
          <p:nvPr>
            <p:ph idx="1"/>
          </p:nvPr>
        </p:nvSpPr>
        <p:spPr/>
        <p:txBody>
          <a:bodyPr/>
          <a:lstStyle/>
          <a:p>
            <a:pPr marL="357188" indent="-357188">
              <a:buNone/>
            </a:pPr>
            <a:r>
              <a:rPr lang="de-DE" dirty="0">
                <a:solidFill>
                  <a:srgbClr val="C00000"/>
                </a:solidFill>
              </a:rPr>
              <a:t>A.</a:t>
            </a:r>
            <a:r>
              <a:rPr lang="de-DE" dirty="0"/>
              <a:t>	Leistung entsprechend „Erweiterte Medikationsberatung bei Polymedikation“ unter Berücksichtigung der Besonderheiten der oralen Antitumortherapie</a:t>
            </a:r>
          </a:p>
          <a:p>
            <a:pPr marL="357188" indent="-357188">
              <a:buNone/>
            </a:pPr>
            <a:r>
              <a:rPr lang="de-DE" dirty="0">
                <a:solidFill>
                  <a:srgbClr val="C00000"/>
                </a:solidFill>
              </a:rPr>
              <a:t>B.</a:t>
            </a:r>
            <a:r>
              <a:rPr lang="de-DE" dirty="0">
                <a:solidFill>
                  <a:srgbClr val="FF0000"/>
                </a:solidFill>
              </a:rPr>
              <a:t>	</a:t>
            </a:r>
            <a:r>
              <a:rPr lang="de-DE" dirty="0"/>
              <a:t>Bei Bedarf erneute, auf die orale Antitumortherapie zugeschnittene, Beratung in Form eines semistrukturierten Gesprächs 2 bis 6 Monate nach der Medikationsberatung</a:t>
            </a:r>
          </a:p>
          <a:p>
            <a:pPr lvl="1"/>
            <a:r>
              <a:rPr lang="de-DE" dirty="0"/>
              <a:t>Themenschwerpunkte </a:t>
            </a:r>
          </a:p>
          <a:p>
            <a:pPr lvl="2"/>
            <a:r>
              <a:rPr lang="de-DE" dirty="0"/>
              <a:t>Handhabungs- und Anwendungsprobleme</a:t>
            </a:r>
          </a:p>
          <a:p>
            <a:pPr lvl="2"/>
            <a:r>
              <a:rPr lang="de-DE" dirty="0"/>
              <a:t>Potenzielle Nebenwirkungen</a:t>
            </a:r>
          </a:p>
          <a:p>
            <a:pPr lvl="2"/>
            <a:r>
              <a:rPr lang="de-DE" dirty="0"/>
              <a:t>Aktuelle Bedenken und Sorgen bezüglich der Therapie</a:t>
            </a:r>
          </a:p>
          <a:p>
            <a:pPr lvl="2"/>
            <a:r>
              <a:rPr lang="de-DE" dirty="0"/>
              <a:t>Ggfs. Rücksprache mit verordnendem/r Arzt/Ärztin</a:t>
            </a:r>
          </a:p>
          <a:p>
            <a:pPr lvl="2"/>
            <a:r>
              <a:rPr lang="de-DE" dirty="0"/>
              <a:t>Lösungsfindung </a:t>
            </a:r>
          </a:p>
          <a:p>
            <a:pPr lvl="2"/>
            <a:endParaRPr lang="de-DE" dirty="0"/>
          </a:p>
          <a:p>
            <a:pPr lvl="1"/>
            <a:endParaRPr lang="de-DE" dirty="0"/>
          </a:p>
          <a:p>
            <a:pPr lvl="2"/>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36</a:t>
            </a:fld>
            <a:endParaRPr lang="de-DE"/>
          </a:p>
        </p:txBody>
      </p:sp>
    </p:spTree>
    <p:extLst>
      <p:ext uri="{BB962C8B-B14F-4D97-AF65-F5344CB8AC3E}">
        <p14:creationId xmlns:p14="http://schemas.microsoft.com/office/powerpoint/2010/main" val="1497767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600" dirty="0"/>
              <a:t>Pharmazeutische Betreuung bei oraler Antitumortherapie </a:t>
            </a:r>
          </a:p>
        </p:txBody>
      </p:sp>
      <p:sp>
        <p:nvSpPr>
          <p:cNvPr id="3" name="Inhaltsplatzhalter 2"/>
          <p:cNvSpPr>
            <a:spLocks noGrp="1"/>
          </p:cNvSpPr>
          <p:nvPr>
            <p:ph idx="1"/>
          </p:nvPr>
        </p:nvSpPr>
        <p:spPr/>
        <p:txBody>
          <a:bodyPr/>
          <a:lstStyle/>
          <a:p>
            <a:r>
              <a:rPr lang="de-DE" dirty="0"/>
              <a:t>Anspruchsberechtigte</a:t>
            </a:r>
          </a:p>
          <a:p>
            <a:pPr lvl="1"/>
            <a:r>
              <a:rPr lang="de-DE" dirty="0"/>
              <a:t>Versicherte Personen mit ambulanter oraler Antitumortherapie</a:t>
            </a:r>
          </a:p>
          <a:p>
            <a:pPr lvl="2"/>
            <a:r>
              <a:rPr lang="de-DE" dirty="0"/>
              <a:t>Beginn einer oralen Antitumortherapie oder</a:t>
            </a:r>
          </a:p>
          <a:p>
            <a:pPr lvl="2"/>
            <a:r>
              <a:rPr lang="de-DE" dirty="0"/>
              <a:t>Beginn einer oralen Antitumortherapie als Folgetherapie</a:t>
            </a:r>
          </a:p>
          <a:p>
            <a:r>
              <a:rPr lang="de-DE" dirty="0"/>
              <a:t>Häufigkeit der Erbringung</a:t>
            </a:r>
          </a:p>
          <a:p>
            <a:pPr lvl="1"/>
            <a:r>
              <a:rPr lang="de-DE" dirty="0"/>
              <a:t>Einmalig in den ersten 6 Monaten nach Beginn einer oralen Antitumortherapie bzw. einer Folgetherapie mit einem oralen Antitumortherapeutikum</a:t>
            </a:r>
          </a:p>
          <a:p>
            <a:pPr lvl="1"/>
            <a:r>
              <a:rPr lang="de-DE" dirty="0"/>
              <a:t>Bei paralleler Erstverordnung mehrerer oraler Antitumortherapeutika für alle Arzneimittel eine gemeinsame pDL angeboten und abgerechnet </a:t>
            </a:r>
          </a:p>
          <a:p>
            <a:pPr lvl="1"/>
            <a:r>
              <a:rPr lang="de-DE" dirty="0"/>
              <a:t>Inanspruchnahme pDL „Erweiterte Medikationsberatung bei Polymedikation“ zusätzlich möglich</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37</a:t>
            </a:fld>
            <a:endParaRPr lang="de-DE"/>
          </a:p>
        </p:txBody>
      </p:sp>
    </p:spTree>
    <p:extLst>
      <p:ext uri="{BB962C8B-B14F-4D97-AF65-F5344CB8AC3E}">
        <p14:creationId xmlns:p14="http://schemas.microsoft.com/office/powerpoint/2010/main" val="12642409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Pharmazeutische Betreuung </a:t>
            </a:r>
            <a:br>
              <a:rPr lang="de-DE" dirty="0"/>
            </a:br>
            <a:r>
              <a:rPr lang="de-DE" dirty="0"/>
              <a:t>von Organtransplantierten</a:t>
            </a:r>
          </a:p>
        </p:txBody>
      </p:sp>
    </p:spTree>
    <p:extLst>
      <p:ext uri="{BB962C8B-B14F-4D97-AF65-F5344CB8AC3E}">
        <p14:creationId xmlns:p14="http://schemas.microsoft.com/office/powerpoint/2010/main" val="15653890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Leistung</a:t>
            </a:r>
            <a:br>
              <a:rPr lang="de-DE" dirty="0"/>
            </a:br>
            <a:r>
              <a:rPr lang="de-DE" sz="1800" dirty="0"/>
              <a:t>Pharmazeutische Betreuung von Organtransplantierten</a:t>
            </a:r>
          </a:p>
        </p:txBody>
      </p:sp>
      <p:sp>
        <p:nvSpPr>
          <p:cNvPr id="3" name="Inhaltsplatzhalter 2"/>
          <p:cNvSpPr>
            <a:spLocks noGrp="1"/>
          </p:cNvSpPr>
          <p:nvPr>
            <p:ph idx="1"/>
          </p:nvPr>
        </p:nvSpPr>
        <p:spPr/>
        <p:txBody>
          <a:bodyPr/>
          <a:lstStyle/>
          <a:p>
            <a:pPr marL="447675" indent="-447675">
              <a:buNone/>
            </a:pPr>
            <a:r>
              <a:rPr lang="de-DE" dirty="0">
                <a:solidFill>
                  <a:srgbClr val="C00000"/>
                </a:solidFill>
              </a:rPr>
              <a:t>A. </a:t>
            </a:r>
            <a:r>
              <a:rPr lang="de-DE" dirty="0">
                <a:solidFill>
                  <a:srgbClr val="FF0000"/>
                </a:solidFill>
              </a:rPr>
              <a:t>	</a:t>
            </a:r>
            <a:r>
              <a:rPr lang="de-DE" dirty="0"/>
              <a:t>Leistung entsprechend „Erweiterte Medikationsberatung bei Polymedikation“ unter Berücksichtigung der Besonderheiten der immunsuppressiven Therapie nach Organtransplantation</a:t>
            </a:r>
          </a:p>
          <a:p>
            <a:pPr marL="0" indent="0">
              <a:buNone/>
            </a:pPr>
            <a:r>
              <a:rPr lang="de-DE" dirty="0">
                <a:solidFill>
                  <a:srgbClr val="C00000"/>
                </a:solidFill>
              </a:rPr>
              <a:t>B.</a:t>
            </a:r>
            <a:r>
              <a:rPr lang="de-DE" dirty="0"/>
              <a:t>	Bei Bedarf erneute, </a:t>
            </a:r>
            <a:r>
              <a:rPr lang="de-DE" sz="2400" dirty="0"/>
              <a:t>auf die ambulante immunsuppressive 	Therapie </a:t>
            </a:r>
            <a:r>
              <a:rPr lang="de-DE" dirty="0"/>
              <a:t>zugeschnittene, Beratung in Form eines 	semistrukturierten Gesprächs 2 bis 6 Monate nach der 	Medikationsberatung</a:t>
            </a:r>
          </a:p>
          <a:p>
            <a:pPr lvl="1"/>
            <a:r>
              <a:rPr lang="de-DE" dirty="0"/>
              <a:t>Themenschwerpunkte </a:t>
            </a:r>
          </a:p>
          <a:p>
            <a:pPr lvl="2"/>
            <a:r>
              <a:rPr lang="de-DE" dirty="0"/>
              <a:t>Handhabungs- und Anwendungsprobleme</a:t>
            </a:r>
          </a:p>
          <a:p>
            <a:pPr lvl="2"/>
            <a:r>
              <a:rPr lang="de-DE" dirty="0"/>
              <a:t>Potenzielle Nebenwirkungen</a:t>
            </a:r>
          </a:p>
          <a:p>
            <a:pPr lvl="2"/>
            <a:r>
              <a:rPr lang="de-DE" dirty="0"/>
              <a:t>Aktuelle Bedenken und Sorgen bezüglich der Therapie</a:t>
            </a:r>
          </a:p>
          <a:p>
            <a:pPr lvl="2"/>
            <a:r>
              <a:rPr lang="de-DE" dirty="0"/>
              <a:t>Ggfs. Rücksprache mit verordnendem/r Arzt/Ärztin</a:t>
            </a:r>
          </a:p>
          <a:p>
            <a:pPr lvl="2"/>
            <a:r>
              <a:rPr lang="de-DE" dirty="0"/>
              <a:t>Lösungsfindung </a:t>
            </a:r>
          </a:p>
          <a:p>
            <a:pPr lvl="2"/>
            <a:endParaRPr lang="de-DE" dirty="0"/>
          </a:p>
          <a:p>
            <a:pPr lvl="1"/>
            <a:endParaRPr lang="de-DE" dirty="0"/>
          </a:p>
          <a:p>
            <a:pPr lvl="2"/>
            <a:endParaRPr lang="de-DE"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39</a:t>
            </a:fld>
            <a:endParaRPr lang="de-DE"/>
          </a:p>
        </p:txBody>
      </p:sp>
    </p:spTree>
    <p:extLst>
      <p:ext uri="{BB962C8B-B14F-4D97-AF65-F5344CB8AC3E}">
        <p14:creationId xmlns:p14="http://schemas.microsoft.com/office/powerpoint/2010/main" val="3612331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Ziel der pharmazeutischen Dienstleitungen</a:t>
            </a:r>
          </a:p>
        </p:txBody>
      </p:sp>
      <p:sp>
        <p:nvSpPr>
          <p:cNvPr id="3" name="Inhaltsplatzhalter 2"/>
          <p:cNvSpPr>
            <a:spLocks noGrp="1"/>
          </p:cNvSpPr>
          <p:nvPr>
            <p:ph idx="1"/>
          </p:nvPr>
        </p:nvSpPr>
        <p:spPr/>
        <p:txBody>
          <a:bodyPr/>
          <a:lstStyle/>
          <a:p>
            <a:pPr>
              <a:spcBef>
                <a:spcPts val="1080"/>
              </a:spcBef>
            </a:pPr>
            <a:r>
              <a:rPr lang="de-DE" sz="2000" dirty="0"/>
              <a:t>Die wachsende Zahl hochpotenter und komplexer Arzneimittel in den letzten Jahrzehnten hat dazu beigetragen, dass Krankheiten zwar immer besser behandelbar werden, sich aber gleichzeitig auch das Risiko für unerwünschte Arzneimittelwirkungen erhöht hat.</a:t>
            </a:r>
          </a:p>
          <a:p>
            <a:pPr>
              <a:spcBef>
                <a:spcPts val="1080"/>
              </a:spcBef>
            </a:pPr>
            <a:r>
              <a:rPr lang="de-DE" sz="2000" dirty="0"/>
              <a:t>Durch die zunehmende Polymedikation hat sich die Pharmakotherapie mehr und mehr zu einem Hochrisikoprozess entwickelt.</a:t>
            </a:r>
          </a:p>
          <a:p>
            <a:pPr>
              <a:spcBef>
                <a:spcPts val="1080"/>
              </a:spcBef>
            </a:pPr>
            <a:r>
              <a:rPr lang="de-DE" sz="2000" dirty="0"/>
              <a:t>Dies war der Auslöser, pharmazeutische Dienstleistungen zu entwickeln. Diese Leistungen zielen darauf ab, durch den berufsspezifischen Beitrag, die pharmazeutische Expertise der </a:t>
            </a:r>
            <a:r>
              <a:rPr lang="de-DE" sz="2000" dirty="0" err="1"/>
              <a:t>Apotheker:innen</a:t>
            </a:r>
            <a:r>
              <a:rPr lang="de-DE" sz="2000" dirty="0"/>
              <a:t>, die Arzneimitteltherapiesicherheit (AMTS) zu erhöhen.</a:t>
            </a:r>
          </a:p>
        </p:txBody>
      </p:sp>
      <p:sp>
        <p:nvSpPr>
          <p:cNvPr id="8" name="Textplatzhalter 7">
            <a:extLst>
              <a:ext uri="{FF2B5EF4-FFF2-40B4-BE49-F238E27FC236}">
                <a16:creationId xmlns:a16="http://schemas.microsoft.com/office/drawing/2014/main" id="{C7848344-893E-7134-3903-63D35FCD60FB}"/>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dirty="0"/>
              <a:t>14.06.2022</a:t>
            </a:r>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4</a:t>
            </a:fld>
            <a:endParaRPr lang="de-DE" dirty="0"/>
          </a:p>
        </p:txBody>
      </p:sp>
    </p:spTree>
    <p:extLst>
      <p:ext uri="{BB962C8B-B14F-4D97-AF65-F5344CB8AC3E}">
        <p14:creationId xmlns:p14="http://schemas.microsoft.com/office/powerpoint/2010/main" val="4176032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Anspruch</a:t>
            </a:r>
            <a:br>
              <a:rPr lang="de-DE" dirty="0"/>
            </a:br>
            <a:r>
              <a:rPr lang="de-DE" sz="1800" dirty="0"/>
              <a:t>Pharmazeutische Betreuung von Organtransplantierten</a:t>
            </a:r>
          </a:p>
        </p:txBody>
      </p:sp>
      <p:sp>
        <p:nvSpPr>
          <p:cNvPr id="3" name="Inhaltsplatzhalter 2"/>
          <p:cNvSpPr>
            <a:spLocks noGrp="1"/>
          </p:cNvSpPr>
          <p:nvPr>
            <p:ph idx="1"/>
          </p:nvPr>
        </p:nvSpPr>
        <p:spPr/>
        <p:txBody>
          <a:bodyPr/>
          <a:lstStyle/>
          <a:p>
            <a:r>
              <a:rPr lang="de-DE" dirty="0"/>
              <a:t>Anspruchsberechtigte</a:t>
            </a:r>
          </a:p>
          <a:p>
            <a:pPr lvl="1"/>
            <a:r>
              <a:rPr lang="de-DE" dirty="0"/>
              <a:t>Versicherte Personen nach Organtransplantation</a:t>
            </a:r>
          </a:p>
          <a:p>
            <a:pPr lvl="2"/>
            <a:r>
              <a:rPr lang="de-DE" dirty="0"/>
              <a:t>Beginn einer ambulanten immunsuppressiven Therapie oder</a:t>
            </a:r>
          </a:p>
          <a:p>
            <a:pPr lvl="2"/>
            <a:r>
              <a:rPr lang="de-DE" dirty="0"/>
              <a:t>Therapieänderung aufgrund Neuverordnung eines </a:t>
            </a:r>
            <a:r>
              <a:rPr lang="de-DE" dirty="0" err="1"/>
              <a:t>Immunsuppressivums</a:t>
            </a:r>
            <a:r>
              <a:rPr lang="de-DE" dirty="0"/>
              <a:t> </a:t>
            </a:r>
          </a:p>
          <a:p>
            <a:r>
              <a:rPr lang="de-DE" dirty="0"/>
              <a:t>Häufigkeit der Erbringung</a:t>
            </a:r>
          </a:p>
          <a:p>
            <a:pPr lvl="1"/>
            <a:r>
              <a:rPr lang="de-DE" dirty="0"/>
              <a:t>Einmalig in den ersten 6 Monaten nach Beginn/Neuverordnung einer immunsuppressiven Therapie nach Organtransplantation</a:t>
            </a:r>
          </a:p>
          <a:p>
            <a:pPr lvl="1"/>
            <a:r>
              <a:rPr lang="de-DE" dirty="0"/>
              <a:t>Bei paralleler Erstverordnung mehrerer </a:t>
            </a:r>
            <a:r>
              <a:rPr lang="de-DE" dirty="0" err="1"/>
              <a:t>Immunsuppressiva</a:t>
            </a:r>
            <a:r>
              <a:rPr lang="de-DE" dirty="0"/>
              <a:t> nach Organtransplantation für alle Arzneimittel eine gemeinsame </a:t>
            </a:r>
            <a:r>
              <a:rPr lang="de-DE" dirty="0" err="1"/>
              <a:t>pDL</a:t>
            </a:r>
            <a:r>
              <a:rPr lang="de-DE" dirty="0"/>
              <a:t> angeboten und abgerechnet </a:t>
            </a:r>
          </a:p>
          <a:p>
            <a:pPr lvl="1"/>
            <a:r>
              <a:rPr lang="de-DE" dirty="0"/>
              <a:t>Inanspruchnahme </a:t>
            </a:r>
            <a:r>
              <a:rPr lang="de-DE" dirty="0" err="1"/>
              <a:t>pDL</a:t>
            </a:r>
            <a:r>
              <a:rPr lang="de-DE" dirty="0"/>
              <a:t> „Erweiterte Medikationsberatung bei Polymedikation“ zusätzlich möglich</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40</a:t>
            </a:fld>
            <a:endParaRPr lang="de-DE"/>
          </a:p>
        </p:txBody>
      </p:sp>
    </p:spTree>
    <p:extLst>
      <p:ext uri="{BB962C8B-B14F-4D97-AF65-F5344CB8AC3E}">
        <p14:creationId xmlns:p14="http://schemas.microsoft.com/office/powerpoint/2010/main" val="3288369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Geltungsbereich </a:t>
            </a:r>
          </a:p>
        </p:txBody>
      </p:sp>
      <p:sp>
        <p:nvSpPr>
          <p:cNvPr id="3" name="Inhaltsplatzhalter 2"/>
          <p:cNvSpPr>
            <a:spLocks noGrp="1"/>
          </p:cNvSpPr>
          <p:nvPr>
            <p:ph idx="1"/>
          </p:nvPr>
        </p:nvSpPr>
        <p:spPr/>
        <p:txBody>
          <a:bodyPr/>
          <a:lstStyle/>
          <a:p>
            <a:r>
              <a:rPr lang="de-DE" sz="2400" dirty="0"/>
              <a:t>Gesetzliche Krankenkassen</a:t>
            </a:r>
          </a:p>
          <a:p>
            <a:endParaRPr lang="de-DE" sz="2400" dirty="0"/>
          </a:p>
          <a:p>
            <a:r>
              <a:rPr lang="de-DE" sz="2400" dirty="0"/>
              <a:t>Gesetzlich krankenversicherte Personen</a:t>
            </a:r>
          </a:p>
          <a:p>
            <a:endParaRPr lang="de-DE" sz="2400" dirty="0"/>
          </a:p>
          <a:p>
            <a:r>
              <a:rPr lang="de-DE" sz="2400" dirty="0"/>
              <a:t>Private Krankenversicherungen</a:t>
            </a:r>
          </a:p>
          <a:p>
            <a:endParaRPr lang="de-DE" sz="2400" dirty="0"/>
          </a:p>
          <a:p>
            <a:r>
              <a:rPr lang="de-DE" sz="2400" dirty="0"/>
              <a:t>Privat krankenversicherte Personen</a:t>
            </a:r>
          </a:p>
          <a:p>
            <a:endParaRPr lang="de-DE" sz="2400" dirty="0"/>
          </a:p>
          <a:p>
            <a:r>
              <a:rPr lang="de-DE" sz="2400" dirty="0"/>
              <a:t>Apotheken unter dem Regime des Rahmenvertrages nach § 129 Absatz 2 SGB V </a:t>
            </a:r>
          </a:p>
          <a:p>
            <a:endParaRPr lang="de-DE" sz="2400" dirty="0"/>
          </a:p>
          <a:p>
            <a:endParaRPr lang="de-DE" sz="2400" dirty="0"/>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41</a:t>
            </a:fld>
            <a:endParaRPr lang="de-DE" dirty="0"/>
          </a:p>
        </p:txBody>
      </p:sp>
    </p:spTree>
    <p:extLst>
      <p:ext uri="{BB962C8B-B14F-4D97-AF65-F5344CB8AC3E}">
        <p14:creationId xmlns:p14="http://schemas.microsoft.com/office/powerpoint/2010/main" val="10397287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Preisübersicht</a:t>
            </a:r>
          </a:p>
        </p:txBody>
      </p:sp>
      <p:graphicFrame>
        <p:nvGraphicFramePr>
          <p:cNvPr id="12" name="Inhaltsplatzhalter 11"/>
          <p:cNvGraphicFramePr>
            <a:graphicFrameLocks noGrp="1"/>
          </p:cNvGraphicFramePr>
          <p:nvPr>
            <p:ph idx="1"/>
            <p:extLst>
              <p:ext uri="{D42A27DB-BD31-4B8C-83A1-F6EECF244321}">
                <p14:modId xmlns:p14="http://schemas.microsoft.com/office/powerpoint/2010/main" val="3593897794"/>
              </p:ext>
            </p:extLst>
          </p:nvPr>
        </p:nvGraphicFramePr>
        <p:xfrm>
          <a:off x="457200" y="1157288"/>
          <a:ext cx="8229599" cy="3581400"/>
        </p:xfrm>
        <a:graphic>
          <a:graphicData uri="http://schemas.openxmlformats.org/drawingml/2006/table">
            <a:tbl>
              <a:tblPr firstRow="1" bandRow="1">
                <a:tableStyleId>{5C22544A-7EE6-4342-B048-85BDC9FD1C3A}</a:tableStyleId>
              </a:tblPr>
              <a:tblGrid>
                <a:gridCol w="6757753">
                  <a:extLst>
                    <a:ext uri="{9D8B030D-6E8A-4147-A177-3AD203B41FA5}">
                      <a16:colId xmlns:a16="http://schemas.microsoft.com/office/drawing/2014/main" val="2380330982"/>
                    </a:ext>
                  </a:extLst>
                </a:gridCol>
                <a:gridCol w="1471846">
                  <a:extLst>
                    <a:ext uri="{9D8B030D-6E8A-4147-A177-3AD203B41FA5}">
                      <a16:colId xmlns:a16="http://schemas.microsoft.com/office/drawing/2014/main" val="825641982"/>
                    </a:ext>
                  </a:extLst>
                </a:gridCol>
              </a:tblGrid>
              <a:tr h="370840">
                <a:tc>
                  <a:txBody>
                    <a:bodyPr/>
                    <a:lstStyle/>
                    <a:p>
                      <a:r>
                        <a:rPr lang="de-DE" dirty="0"/>
                        <a:t>Dienstleistung</a:t>
                      </a:r>
                    </a:p>
                  </a:txBody>
                  <a:tcPr/>
                </a:tc>
                <a:tc>
                  <a:txBody>
                    <a:bodyPr/>
                    <a:lstStyle/>
                    <a:p>
                      <a:pPr algn="ctr"/>
                      <a:r>
                        <a:rPr lang="de-DE" dirty="0"/>
                        <a:t>Netto</a:t>
                      </a:r>
                    </a:p>
                  </a:txBody>
                  <a:tcPr/>
                </a:tc>
                <a:extLst>
                  <a:ext uri="{0D108BD9-81ED-4DB2-BD59-A6C34878D82A}">
                    <a16:rowId xmlns:a16="http://schemas.microsoft.com/office/drawing/2014/main" val="2340159723"/>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Erweiterte Medikationsberatung bei Polymedikation</a:t>
                      </a:r>
                      <a:endParaRPr lang="de-DE" sz="1800" kern="1200" dirty="0">
                        <a:solidFill>
                          <a:schemeClr val="dk1"/>
                        </a:solidFill>
                        <a:effectLst/>
                        <a:latin typeface="+mn-lt"/>
                        <a:ea typeface="+mn-ea"/>
                        <a:cs typeface="+mn-cs"/>
                      </a:endParaRPr>
                    </a:p>
                  </a:txBody>
                  <a:tcPr/>
                </a:tc>
                <a:tc>
                  <a:txBody>
                    <a:bodyPr/>
                    <a:lstStyle/>
                    <a:p>
                      <a:pPr algn="ctr"/>
                      <a:r>
                        <a:rPr lang="de-DE" dirty="0"/>
                        <a:t> 90,00 €</a:t>
                      </a:r>
                    </a:p>
                  </a:txBody>
                  <a:tcPr/>
                </a:tc>
                <a:extLst>
                  <a:ext uri="{0D108BD9-81ED-4DB2-BD59-A6C34878D82A}">
                    <a16:rowId xmlns:a16="http://schemas.microsoft.com/office/drawing/2014/main" val="4174830252"/>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Pharmazeutische Betreuung von Organtransplantierten </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1" kern="1200" dirty="0">
                          <a:solidFill>
                            <a:schemeClr val="dk1"/>
                          </a:solidFill>
                          <a:effectLst/>
                          <a:latin typeface="+mn-lt"/>
                          <a:ea typeface="+mn-ea"/>
                          <a:cs typeface="+mn-cs"/>
                        </a:rPr>
                        <a:t>(bei</a:t>
                      </a:r>
                      <a:r>
                        <a:rPr lang="de-DE" sz="1800" b="1" kern="1200" baseline="0" dirty="0">
                          <a:solidFill>
                            <a:schemeClr val="dk1"/>
                          </a:solidFill>
                          <a:effectLst/>
                          <a:latin typeface="+mn-lt"/>
                          <a:ea typeface="+mn-ea"/>
                          <a:cs typeface="+mn-cs"/>
                        </a:rPr>
                        <a:t> Bedarf</a:t>
                      </a:r>
                      <a:r>
                        <a:rPr lang="de-DE" sz="1800" b="1" kern="1200" dirty="0">
                          <a:solidFill>
                            <a:schemeClr val="dk1"/>
                          </a:solidFill>
                          <a:effectLst/>
                          <a:latin typeface="+mn-lt"/>
                          <a:ea typeface="+mn-ea"/>
                          <a:cs typeface="+mn-cs"/>
                        </a:rPr>
                        <a:t>) Durchführung semistrukturiertes Folgegespräch </a:t>
                      </a:r>
                      <a:endParaRPr lang="de-DE" sz="1800" kern="1200" dirty="0">
                        <a:solidFill>
                          <a:schemeClr val="dk1"/>
                        </a:solidFill>
                        <a:effectLst/>
                        <a:latin typeface="+mn-lt"/>
                        <a:ea typeface="+mn-ea"/>
                        <a:cs typeface="+mn-cs"/>
                      </a:endParaRPr>
                    </a:p>
                  </a:txBody>
                  <a:tcPr/>
                </a:tc>
                <a:tc>
                  <a:txBody>
                    <a:bodyPr/>
                    <a:lstStyle/>
                    <a:p>
                      <a:pPr algn="ctr"/>
                      <a:r>
                        <a:rPr lang="de-DE" dirty="0"/>
                        <a:t> 90,00 €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de-DE" dirty="0"/>
                    </a:p>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17,55 €</a:t>
                      </a:r>
                    </a:p>
                  </a:txBody>
                  <a:tcPr/>
                </a:tc>
                <a:extLst>
                  <a:ext uri="{0D108BD9-81ED-4DB2-BD59-A6C34878D82A}">
                    <a16:rowId xmlns:a16="http://schemas.microsoft.com/office/drawing/2014/main" val="7123110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Pharmazeutische Betreuung bei oraler Antitumortherapie</a:t>
                      </a:r>
                    </a:p>
                    <a:p>
                      <a:pPr marL="742950" marR="0" lvl="1"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800" b="1" kern="1200" dirty="0">
                          <a:solidFill>
                            <a:schemeClr val="dk1"/>
                          </a:solidFill>
                          <a:effectLst/>
                          <a:latin typeface="+mn-lt"/>
                          <a:ea typeface="+mn-ea"/>
                          <a:cs typeface="+mn-cs"/>
                        </a:rPr>
                        <a:t>Durchführung semistrukturiertes Folgegespräch </a:t>
                      </a:r>
                      <a:endParaRPr lang="de-DE" sz="1800" kern="1200" dirty="0">
                        <a:solidFill>
                          <a:schemeClr val="dk1"/>
                        </a:solidFill>
                        <a:effectLst/>
                        <a:latin typeface="+mn-lt"/>
                        <a:ea typeface="+mn-ea"/>
                        <a:cs typeface="+mn-cs"/>
                      </a:endParaRPr>
                    </a:p>
                  </a:txBody>
                  <a:tcPr/>
                </a:tc>
                <a:tc>
                  <a:txBody>
                    <a:bodyPr/>
                    <a:lstStyle/>
                    <a:p>
                      <a:pPr algn="ctr"/>
                      <a:r>
                        <a:rPr lang="de-DE" dirty="0"/>
                        <a:t> 90,00 €</a:t>
                      </a:r>
                    </a:p>
                    <a:p>
                      <a:pPr algn="ctr"/>
                      <a:endParaRPr lang="de-DE" dirty="0"/>
                    </a:p>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17,55 €</a:t>
                      </a:r>
                    </a:p>
                  </a:txBody>
                  <a:tcPr/>
                </a:tc>
                <a:extLst>
                  <a:ext uri="{0D108BD9-81ED-4DB2-BD59-A6C34878D82A}">
                    <a16:rowId xmlns:a16="http://schemas.microsoft.com/office/drawing/2014/main" val="318727817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Standardisierte Einweisung in die korrekte Arzneimittelanwendung und Üben der Inhalationstechnik </a:t>
                      </a:r>
                      <a:endParaRPr lang="de-DE" sz="180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20,00 €</a:t>
                      </a:r>
                    </a:p>
                  </a:txBody>
                  <a:tcPr/>
                </a:tc>
                <a:extLst>
                  <a:ext uri="{0D108BD9-81ED-4DB2-BD59-A6C34878D82A}">
                    <a16:rowId xmlns:a16="http://schemas.microsoft.com/office/drawing/2014/main" val="237153455"/>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800" b="1" kern="1200" dirty="0">
                          <a:solidFill>
                            <a:schemeClr val="dk1"/>
                          </a:solidFill>
                          <a:effectLst/>
                          <a:latin typeface="+mn-lt"/>
                          <a:ea typeface="+mn-ea"/>
                          <a:cs typeface="+mn-cs"/>
                        </a:rPr>
                        <a:t>Standardisierte Risikoerfassung hoher Blutdruck</a:t>
                      </a:r>
                      <a:endParaRPr lang="de-DE" sz="1800" kern="1200" dirty="0">
                        <a:solidFill>
                          <a:schemeClr val="dk1"/>
                        </a:solidFill>
                        <a:effectLst/>
                        <a:latin typeface="+mn-lt"/>
                        <a:ea typeface="+mn-ea"/>
                        <a:cs typeface="+mn-cs"/>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de-DE" dirty="0"/>
                        <a:t>11,20 €</a:t>
                      </a:r>
                    </a:p>
                  </a:txBody>
                  <a:tcPr/>
                </a:tc>
                <a:extLst>
                  <a:ext uri="{0D108BD9-81ED-4DB2-BD59-A6C34878D82A}">
                    <a16:rowId xmlns:a16="http://schemas.microsoft.com/office/drawing/2014/main" val="3740222332"/>
                  </a:ext>
                </a:extLst>
              </a:tr>
            </a:tbl>
          </a:graphicData>
        </a:graphic>
      </p:graphicFrame>
      <p:sp>
        <p:nvSpPr>
          <p:cNvPr id="3" name="Textplatzhalter 2">
            <a:extLst>
              <a:ext uri="{FF2B5EF4-FFF2-40B4-BE49-F238E27FC236}">
                <a16:creationId xmlns:a16="http://schemas.microsoft.com/office/drawing/2014/main" id="{EB39F0E3-4681-8C29-F9E8-DBA1E0C74245}"/>
              </a:ext>
            </a:extLst>
          </p:cNvPr>
          <p:cNvSpPr>
            <a:spLocks noGrp="1"/>
          </p:cNvSpPr>
          <p:nvPr>
            <p:ph type="body" sz="quarter" idx="13"/>
          </p:nvPr>
        </p:nvSpPr>
        <p:spPr/>
        <p:txBody>
          <a:bodyPr/>
          <a:lstStyle/>
          <a:p>
            <a:endParaRPr lang="de-DE"/>
          </a:p>
        </p:txBody>
      </p:sp>
      <p:sp>
        <p:nvSpPr>
          <p:cNvPr id="4" name="Datumsplatzhalter 3"/>
          <p:cNvSpPr>
            <a:spLocks noGrp="1"/>
          </p:cNvSpPr>
          <p:nvPr>
            <p:ph type="dt" sz="half" idx="14"/>
          </p:nvPr>
        </p:nvSpPr>
        <p:spPr/>
        <p:txBody>
          <a:bodyPr/>
          <a:lstStyle/>
          <a:p>
            <a:r>
              <a:rPr lang="de-DE"/>
              <a:t>14.06.2022</a:t>
            </a:r>
            <a:endParaRPr lang="de-DE" dirty="0"/>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42</a:t>
            </a:fld>
            <a:endParaRPr lang="de-DE" dirty="0"/>
          </a:p>
        </p:txBody>
      </p:sp>
    </p:spTree>
    <p:extLst>
      <p:ext uri="{BB962C8B-B14F-4D97-AF65-F5344CB8AC3E}">
        <p14:creationId xmlns:p14="http://schemas.microsoft.com/office/powerpoint/2010/main" val="24903493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Honorar und Abrechnung</a:t>
            </a:r>
          </a:p>
        </p:txBody>
      </p:sp>
      <p:sp>
        <p:nvSpPr>
          <p:cNvPr id="3" name="Inhaltsplatzhalter 2"/>
          <p:cNvSpPr>
            <a:spLocks noGrp="1"/>
          </p:cNvSpPr>
          <p:nvPr>
            <p:ph idx="1"/>
          </p:nvPr>
        </p:nvSpPr>
        <p:spPr/>
        <p:txBody>
          <a:bodyPr/>
          <a:lstStyle/>
          <a:p>
            <a:r>
              <a:rPr lang="de-DE" dirty="0"/>
              <a:t>Abrechnung erfolgt über Papierbeleg</a:t>
            </a:r>
          </a:p>
        </p:txBody>
      </p:sp>
      <p:sp>
        <p:nvSpPr>
          <p:cNvPr id="4" name="Datumsplatzhalter 3"/>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43</a:t>
            </a:fld>
            <a:endParaRPr lang="de-DE" dirty="0"/>
          </a:p>
        </p:txBody>
      </p:sp>
      <p:pic>
        <p:nvPicPr>
          <p:cNvPr id="8" name="Grafik 7">
            <a:extLst>
              <a:ext uri="{FF2B5EF4-FFF2-40B4-BE49-F238E27FC236}">
                <a16:creationId xmlns:a16="http://schemas.microsoft.com/office/drawing/2014/main" id="{3DC4C84E-87D8-CC4F-C506-056793D20E4B}"/>
              </a:ext>
            </a:extLst>
          </p:cNvPr>
          <p:cNvPicPr>
            <a:picLocks noChangeAspect="1"/>
          </p:cNvPicPr>
          <p:nvPr/>
        </p:nvPicPr>
        <p:blipFill>
          <a:blip r:embed="rId2"/>
          <a:stretch>
            <a:fillRect/>
          </a:stretch>
        </p:blipFill>
        <p:spPr>
          <a:xfrm>
            <a:off x="965307" y="1611595"/>
            <a:ext cx="6882120" cy="4661134"/>
          </a:xfrm>
          <a:prstGeom prst="rect">
            <a:avLst/>
          </a:prstGeom>
        </p:spPr>
      </p:pic>
      <p:sp>
        <p:nvSpPr>
          <p:cNvPr id="9" name="Textfeld 8">
            <a:extLst>
              <a:ext uri="{FF2B5EF4-FFF2-40B4-BE49-F238E27FC236}">
                <a16:creationId xmlns:a16="http://schemas.microsoft.com/office/drawing/2014/main" id="{C8E6A5B6-3790-A942-F5C9-AF423E9421CC}"/>
              </a:ext>
            </a:extLst>
          </p:cNvPr>
          <p:cNvSpPr txBox="1"/>
          <p:nvPr/>
        </p:nvSpPr>
        <p:spPr>
          <a:xfrm>
            <a:off x="1391916" y="1966326"/>
            <a:ext cx="6422598" cy="1477328"/>
          </a:xfrm>
          <a:prstGeom prst="rect">
            <a:avLst/>
          </a:prstGeom>
          <a:noFill/>
        </p:spPr>
        <p:txBody>
          <a:bodyPr wrap="square" rtlCol="0">
            <a:spAutoFit/>
          </a:bodyPr>
          <a:lstStyle/>
          <a:p>
            <a:r>
              <a:rPr lang="de-DE" sz="1500" dirty="0"/>
              <a:t>Name der Musterkrankenkasse                                               +1234567+</a:t>
            </a:r>
          </a:p>
          <a:p>
            <a:endParaRPr lang="de-DE" sz="1500" dirty="0"/>
          </a:p>
          <a:p>
            <a:r>
              <a:rPr lang="de-DE" sz="1500" dirty="0"/>
              <a:t>Maxi Musterfrau                                                       0                       0,00</a:t>
            </a:r>
          </a:p>
          <a:p>
            <a:r>
              <a:rPr lang="de-DE" sz="1500" dirty="0"/>
              <a:t>Musterstraße 12                     15.09.1969</a:t>
            </a:r>
          </a:p>
          <a:p>
            <a:r>
              <a:rPr lang="de-DE" sz="1500" dirty="0"/>
              <a:t>Musterhausen                                                 Sonder-PZN        1    0</a:t>
            </a:r>
          </a:p>
          <a:p>
            <a:endParaRPr lang="de-DE" sz="1500" dirty="0"/>
          </a:p>
        </p:txBody>
      </p:sp>
      <p:sp>
        <p:nvSpPr>
          <p:cNvPr id="10" name="Textfeld 9">
            <a:extLst>
              <a:ext uri="{FF2B5EF4-FFF2-40B4-BE49-F238E27FC236}">
                <a16:creationId xmlns:a16="http://schemas.microsoft.com/office/drawing/2014/main" id="{DCA3192D-9C9E-FB6F-3792-4C4202727444}"/>
              </a:ext>
            </a:extLst>
          </p:cNvPr>
          <p:cNvSpPr txBox="1"/>
          <p:nvPr/>
        </p:nvSpPr>
        <p:spPr>
          <a:xfrm>
            <a:off x="1391916" y="3208794"/>
            <a:ext cx="6246054" cy="742063"/>
          </a:xfrm>
          <a:prstGeom prst="rect">
            <a:avLst/>
          </a:prstGeom>
          <a:noFill/>
        </p:spPr>
        <p:txBody>
          <a:bodyPr wrap="square" rtlCol="0">
            <a:spAutoFit/>
          </a:bodyPr>
          <a:lstStyle/>
          <a:p>
            <a:pPr>
              <a:lnSpc>
                <a:spcPct val="150000"/>
              </a:lnSpc>
            </a:pPr>
            <a:r>
              <a:rPr lang="de-DE" sz="1500" dirty="0"/>
              <a:t>123456789          A987654321</a:t>
            </a:r>
          </a:p>
          <a:p>
            <a:pPr>
              <a:lnSpc>
                <a:spcPct val="150000"/>
              </a:lnSpc>
            </a:pPr>
            <a:r>
              <a:rPr lang="de-DE" sz="1500" dirty="0"/>
              <a:t>661100401      661100401       03.06.2022</a:t>
            </a:r>
          </a:p>
        </p:txBody>
      </p:sp>
      <p:sp>
        <p:nvSpPr>
          <p:cNvPr id="11" name="Textfeld 10">
            <a:extLst>
              <a:ext uri="{FF2B5EF4-FFF2-40B4-BE49-F238E27FC236}">
                <a16:creationId xmlns:a16="http://schemas.microsoft.com/office/drawing/2014/main" id="{F405AF8D-43AC-ACBE-1345-8D4FAF344DC7}"/>
              </a:ext>
            </a:extLst>
          </p:cNvPr>
          <p:cNvSpPr txBox="1"/>
          <p:nvPr/>
        </p:nvSpPr>
        <p:spPr>
          <a:xfrm>
            <a:off x="2342834" y="5255710"/>
            <a:ext cx="1517233" cy="369332"/>
          </a:xfrm>
          <a:prstGeom prst="rect">
            <a:avLst/>
          </a:prstGeom>
          <a:noFill/>
        </p:spPr>
        <p:txBody>
          <a:bodyPr wrap="square" rtlCol="0">
            <a:spAutoFit/>
          </a:bodyPr>
          <a:lstStyle/>
          <a:p>
            <a:r>
              <a:rPr lang="de-DE" sz="1500" spc="680" dirty="0"/>
              <a:t>030622</a:t>
            </a:r>
            <a:r>
              <a:rPr lang="de-DE" spc="600" dirty="0"/>
              <a:t> </a:t>
            </a:r>
          </a:p>
        </p:txBody>
      </p:sp>
      <p:sp>
        <p:nvSpPr>
          <p:cNvPr id="12" name="Textfeld 11">
            <a:extLst>
              <a:ext uri="{FF2B5EF4-FFF2-40B4-BE49-F238E27FC236}">
                <a16:creationId xmlns:a16="http://schemas.microsoft.com/office/drawing/2014/main" id="{8C1800F8-3624-AE8F-58D5-6B653F40185E}"/>
              </a:ext>
            </a:extLst>
          </p:cNvPr>
          <p:cNvSpPr txBox="1"/>
          <p:nvPr/>
        </p:nvSpPr>
        <p:spPr>
          <a:xfrm>
            <a:off x="4217652" y="5263146"/>
            <a:ext cx="3420318" cy="323165"/>
          </a:xfrm>
          <a:prstGeom prst="rect">
            <a:avLst/>
          </a:prstGeom>
          <a:noFill/>
        </p:spPr>
        <p:txBody>
          <a:bodyPr wrap="square" rtlCol="0">
            <a:spAutoFit/>
          </a:bodyPr>
          <a:lstStyle/>
          <a:p>
            <a:r>
              <a:rPr lang="de-DE" sz="1500" dirty="0"/>
              <a:t>Musterapotheke 12345 Musterhausen</a:t>
            </a:r>
          </a:p>
        </p:txBody>
      </p:sp>
      <mc:AlternateContent xmlns:mc="http://schemas.openxmlformats.org/markup-compatibility/2006" xmlns:p14="http://schemas.microsoft.com/office/powerpoint/2010/main">
        <mc:Choice Requires="p14">
          <p:contentPart p14:bwMode="auto" r:id="rId3">
            <p14:nvContentPartPr>
              <p14:cNvPr id="13" name="Freihand 12">
                <a:extLst>
                  <a:ext uri="{FF2B5EF4-FFF2-40B4-BE49-F238E27FC236}">
                    <a16:creationId xmlns:a16="http://schemas.microsoft.com/office/drawing/2014/main" id="{035D6898-9404-60F8-B5C7-0067D891F121}"/>
                  </a:ext>
                </a:extLst>
              </p14:cNvPr>
              <p14:cNvContentPartPr/>
              <p14:nvPr/>
            </p14:nvContentPartPr>
            <p14:xfrm>
              <a:off x="4566920" y="4253677"/>
              <a:ext cx="1517233" cy="838242"/>
            </p14:xfrm>
          </p:contentPart>
        </mc:Choice>
        <mc:Fallback xmlns="">
          <p:pic>
            <p:nvPicPr>
              <p:cNvPr id="13" name="Freihand 12">
                <a:extLst>
                  <a:ext uri="{FF2B5EF4-FFF2-40B4-BE49-F238E27FC236}">
                    <a16:creationId xmlns:a16="http://schemas.microsoft.com/office/drawing/2014/main" id="{035D6898-9404-60F8-B5C7-0067D891F121}"/>
                  </a:ext>
                </a:extLst>
              </p:cNvPr>
              <p:cNvPicPr/>
              <p:nvPr/>
            </p:nvPicPr>
            <p:blipFill>
              <a:blip r:embed="rId4"/>
              <a:stretch>
                <a:fillRect/>
              </a:stretch>
            </p:blipFill>
            <p:spPr>
              <a:xfrm>
                <a:off x="4558281" y="4245039"/>
                <a:ext cx="1534871" cy="855878"/>
              </a:xfrm>
              <a:prstGeom prst="rect">
                <a:avLst/>
              </a:prstGeom>
            </p:spPr>
          </p:pic>
        </mc:Fallback>
      </mc:AlternateContent>
    </p:spTree>
    <p:extLst>
      <p:ext uri="{BB962C8B-B14F-4D97-AF65-F5344CB8AC3E}">
        <p14:creationId xmlns:p14="http://schemas.microsoft.com/office/powerpoint/2010/main" val="28636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nhaltsplatzhalter 13">
            <a:extLst>
              <a:ext uri="{FF2B5EF4-FFF2-40B4-BE49-F238E27FC236}">
                <a16:creationId xmlns:a16="http://schemas.microsoft.com/office/drawing/2014/main" id="{73AB99C4-4422-6F98-0A6A-B96EB7189467}"/>
              </a:ext>
            </a:extLst>
          </p:cNvPr>
          <p:cNvPicPr>
            <a:picLocks noGrp="1" noChangeAspect="1"/>
          </p:cNvPicPr>
          <p:nvPr>
            <p:ph idx="1"/>
          </p:nvPr>
        </p:nvPicPr>
        <p:blipFill>
          <a:blip r:embed="rId2"/>
          <a:stretch>
            <a:fillRect/>
          </a:stretch>
        </p:blipFill>
        <p:spPr>
          <a:xfrm rot="20454574">
            <a:off x="3677432" y="1581465"/>
            <a:ext cx="1345818" cy="922415"/>
          </a:xfrm>
        </p:spPr>
      </p:pic>
      <p:sp>
        <p:nvSpPr>
          <p:cNvPr id="2" name="Titel 1"/>
          <p:cNvSpPr>
            <a:spLocks noGrp="1"/>
          </p:cNvSpPr>
          <p:nvPr>
            <p:ph type="title"/>
          </p:nvPr>
        </p:nvSpPr>
        <p:spPr/>
        <p:txBody>
          <a:bodyPr/>
          <a:lstStyle/>
          <a:p>
            <a:r>
              <a:rPr lang="de-DE" dirty="0"/>
              <a:t>Honorar und Abrechnung</a:t>
            </a:r>
          </a:p>
        </p:txBody>
      </p:sp>
      <p:sp>
        <p:nvSpPr>
          <p:cNvPr id="3" name="Datumsplatzhalter 2"/>
          <p:cNvSpPr>
            <a:spLocks noGrp="1"/>
          </p:cNvSpPr>
          <p:nvPr>
            <p:ph type="dt" sz="half" idx="10"/>
          </p:nvPr>
        </p:nvSpPr>
        <p:spPr/>
        <p:txBody>
          <a:bodyPr/>
          <a:lstStyle/>
          <a:p>
            <a:r>
              <a:rPr lang="de-DE"/>
              <a:t>14.06.2022</a:t>
            </a:r>
            <a:endParaRPr lang="de-DE" dirty="0"/>
          </a:p>
        </p:txBody>
      </p:sp>
      <p:sp>
        <p:nvSpPr>
          <p:cNvPr id="5" name="Fußzeilenplatzhalter 4"/>
          <p:cNvSpPr>
            <a:spLocks noGrp="1"/>
          </p:cNvSpPr>
          <p:nvPr>
            <p:ph type="ftr" sz="quarter" idx="11"/>
          </p:nvPr>
        </p:nvSpPr>
        <p:spPr/>
        <p:txBody>
          <a:bodyPr/>
          <a:lstStyle/>
          <a:p>
            <a:r>
              <a:rPr lang="de-DE" dirty="0"/>
              <a:t>pharmazeutische Dienstleistungen</a:t>
            </a:r>
          </a:p>
        </p:txBody>
      </p:sp>
      <p:sp>
        <p:nvSpPr>
          <p:cNvPr id="6" name="Foliennummernplatzhalter 5"/>
          <p:cNvSpPr>
            <a:spLocks noGrp="1"/>
          </p:cNvSpPr>
          <p:nvPr>
            <p:ph type="sldNum" sz="quarter" idx="12"/>
          </p:nvPr>
        </p:nvSpPr>
        <p:spPr/>
        <p:txBody>
          <a:bodyPr/>
          <a:lstStyle/>
          <a:p>
            <a:fld id="{2D01545E-A440-2646-B2EC-DA051E070E53}" type="slidenum">
              <a:rPr lang="de-DE" smtClean="0"/>
              <a:pPr/>
              <a:t>44</a:t>
            </a:fld>
            <a:endParaRPr lang="de-DE" dirty="0"/>
          </a:p>
        </p:txBody>
      </p:sp>
      <p:pic>
        <p:nvPicPr>
          <p:cNvPr id="16" name="Grafik 15">
            <a:extLst>
              <a:ext uri="{FF2B5EF4-FFF2-40B4-BE49-F238E27FC236}">
                <a16:creationId xmlns:a16="http://schemas.microsoft.com/office/drawing/2014/main" id="{028F32C7-4AF0-6FF7-5BDD-C3BB4756AC26}"/>
              </a:ext>
            </a:extLst>
          </p:cNvPr>
          <p:cNvPicPr>
            <a:picLocks noChangeAspect="1"/>
          </p:cNvPicPr>
          <p:nvPr/>
        </p:nvPicPr>
        <p:blipFill>
          <a:blip r:embed="rId3"/>
          <a:stretch>
            <a:fillRect/>
          </a:stretch>
        </p:blipFill>
        <p:spPr>
          <a:xfrm>
            <a:off x="1027657" y="1303054"/>
            <a:ext cx="1489846" cy="1572615"/>
          </a:xfrm>
          <a:prstGeom prst="rect">
            <a:avLst/>
          </a:prstGeom>
        </p:spPr>
      </p:pic>
      <p:sp>
        <p:nvSpPr>
          <p:cNvPr id="17" name="Textfeld 16">
            <a:extLst>
              <a:ext uri="{FF2B5EF4-FFF2-40B4-BE49-F238E27FC236}">
                <a16:creationId xmlns:a16="http://schemas.microsoft.com/office/drawing/2014/main" id="{F0847C0E-4FC9-31E6-7123-DA7E32E71893}"/>
              </a:ext>
            </a:extLst>
          </p:cNvPr>
          <p:cNvSpPr txBox="1"/>
          <p:nvPr/>
        </p:nvSpPr>
        <p:spPr>
          <a:xfrm>
            <a:off x="6074595" y="1841873"/>
            <a:ext cx="181564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dirty="0"/>
              <a:t>Apotheken-</a:t>
            </a:r>
          </a:p>
          <a:p>
            <a:pPr algn="ctr"/>
            <a:r>
              <a:rPr lang="de-DE" sz="2400" dirty="0"/>
              <a:t>rechen-</a:t>
            </a:r>
          </a:p>
          <a:p>
            <a:pPr algn="ctr"/>
            <a:r>
              <a:rPr lang="de-DE" sz="2400" dirty="0" err="1"/>
              <a:t>zentrum</a:t>
            </a:r>
            <a:endParaRPr lang="de-DE" sz="2400" dirty="0"/>
          </a:p>
        </p:txBody>
      </p:sp>
      <p:sp>
        <p:nvSpPr>
          <p:cNvPr id="18" name="Textfeld 17">
            <a:extLst>
              <a:ext uri="{FF2B5EF4-FFF2-40B4-BE49-F238E27FC236}">
                <a16:creationId xmlns:a16="http://schemas.microsoft.com/office/drawing/2014/main" id="{937EA8C1-856E-B907-991D-96322F4A7A7D}"/>
              </a:ext>
            </a:extLst>
          </p:cNvPr>
          <p:cNvSpPr txBox="1"/>
          <p:nvPr/>
        </p:nvSpPr>
        <p:spPr>
          <a:xfrm>
            <a:off x="1262792" y="2875669"/>
            <a:ext cx="1236742" cy="369332"/>
          </a:xfrm>
          <a:prstGeom prst="rect">
            <a:avLst/>
          </a:prstGeom>
          <a:noFill/>
        </p:spPr>
        <p:txBody>
          <a:bodyPr wrap="square" rtlCol="0">
            <a:spAutoFit/>
          </a:bodyPr>
          <a:lstStyle/>
          <a:p>
            <a:r>
              <a:rPr lang="de-DE" dirty="0"/>
              <a:t>Apotheke</a:t>
            </a:r>
          </a:p>
        </p:txBody>
      </p:sp>
      <p:cxnSp>
        <p:nvCxnSpPr>
          <p:cNvPr id="20" name="Gerade Verbindung mit Pfeil 19">
            <a:extLst>
              <a:ext uri="{FF2B5EF4-FFF2-40B4-BE49-F238E27FC236}">
                <a16:creationId xmlns:a16="http://schemas.microsoft.com/office/drawing/2014/main" id="{1752CB51-C675-0DE7-7F21-E05A19A49CD0}"/>
              </a:ext>
            </a:extLst>
          </p:cNvPr>
          <p:cNvCxnSpPr>
            <a:cxnSpLocks/>
          </p:cNvCxnSpPr>
          <p:nvPr/>
        </p:nvCxnSpPr>
        <p:spPr>
          <a:xfrm flipV="1">
            <a:off x="3143050" y="2366105"/>
            <a:ext cx="2644523" cy="759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Gerade Verbindung mit Pfeil 22">
            <a:extLst>
              <a:ext uri="{FF2B5EF4-FFF2-40B4-BE49-F238E27FC236}">
                <a16:creationId xmlns:a16="http://schemas.microsoft.com/office/drawing/2014/main" id="{D174857A-0655-8C3F-9D27-C542EE60CA8E}"/>
              </a:ext>
            </a:extLst>
          </p:cNvPr>
          <p:cNvCxnSpPr>
            <a:cxnSpLocks/>
          </p:cNvCxnSpPr>
          <p:nvPr/>
        </p:nvCxnSpPr>
        <p:spPr>
          <a:xfrm flipV="1">
            <a:off x="1772580" y="3325844"/>
            <a:ext cx="0" cy="14310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Gerade Verbindung mit Pfeil 23">
            <a:extLst>
              <a:ext uri="{FF2B5EF4-FFF2-40B4-BE49-F238E27FC236}">
                <a16:creationId xmlns:a16="http://schemas.microsoft.com/office/drawing/2014/main" id="{3D746A21-484E-ABCF-3F40-76CFFAB7B343}"/>
              </a:ext>
            </a:extLst>
          </p:cNvPr>
          <p:cNvCxnSpPr>
            <a:cxnSpLocks/>
          </p:cNvCxnSpPr>
          <p:nvPr/>
        </p:nvCxnSpPr>
        <p:spPr>
          <a:xfrm flipH="1">
            <a:off x="2750806" y="3237185"/>
            <a:ext cx="3609090" cy="17959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Gerade Verbindung mit Pfeil 24">
            <a:extLst>
              <a:ext uri="{FF2B5EF4-FFF2-40B4-BE49-F238E27FC236}">
                <a16:creationId xmlns:a16="http://schemas.microsoft.com/office/drawing/2014/main" id="{539314DB-05DE-E413-5A80-CCB32E4B4472}"/>
              </a:ext>
            </a:extLst>
          </p:cNvPr>
          <p:cNvCxnSpPr>
            <a:cxnSpLocks/>
          </p:cNvCxnSpPr>
          <p:nvPr/>
        </p:nvCxnSpPr>
        <p:spPr>
          <a:xfrm>
            <a:off x="7037473" y="3245001"/>
            <a:ext cx="0" cy="15118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20A18791-5FCB-386A-82DE-FC973E7395E6}"/>
              </a:ext>
            </a:extLst>
          </p:cNvPr>
          <p:cNvSpPr txBox="1"/>
          <p:nvPr/>
        </p:nvSpPr>
        <p:spPr>
          <a:xfrm>
            <a:off x="6130148" y="4865008"/>
            <a:ext cx="1815642"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de-DE" sz="2400" dirty="0"/>
              <a:t>Gesetzliche</a:t>
            </a:r>
          </a:p>
          <a:p>
            <a:pPr algn="ctr"/>
            <a:r>
              <a:rPr lang="de-DE" sz="2400" dirty="0"/>
              <a:t>Kranken-kassen</a:t>
            </a:r>
          </a:p>
        </p:txBody>
      </p:sp>
      <p:sp>
        <p:nvSpPr>
          <p:cNvPr id="8" name="Rechteck 7">
            <a:extLst>
              <a:ext uri="{FF2B5EF4-FFF2-40B4-BE49-F238E27FC236}">
                <a16:creationId xmlns:a16="http://schemas.microsoft.com/office/drawing/2014/main" id="{C5A7A579-3CF9-AC10-4C89-14CB991474DF}"/>
              </a:ext>
            </a:extLst>
          </p:cNvPr>
          <p:cNvSpPr/>
          <p:nvPr/>
        </p:nvSpPr>
        <p:spPr>
          <a:xfrm>
            <a:off x="864759" y="4865008"/>
            <a:ext cx="1815641" cy="1188000"/>
          </a:xfrm>
          <a:prstGeom prst="rect">
            <a:avLst/>
          </a:prstGeom>
          <a:noFill/>
          <a:ln w="12700" cmpd="sng">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pic>
        <p:nvPicPr>
          <p:cNvPr id="10" name="Grafik 9">
            <a:extLst>
              <a:ext uri="{FF2B5EF4-FFF2-40B4-BE49-F238E27FC236}">
                <a16:creationId xmlns:a16="http://schemas.microsoft.com/office/drawing/2014/main" id="{AAC4DFA9-AD75-84CD-D673-075C5B916495}"/>
              </a:ext>
            </a:extLst>
          </p:cNvPr>
          <p:cNvPicPr>
            <a:picLocks noChangeAspect="1"/>
          </p:cNvPicPr>
          <p:nvPr/>
        </p:nvPicPr>
        <p:blipFill rotWithShape="1">
          <a:blip r:embed="rId4"/>
          <a:srcRect l="3888" t="15007" r="3505" b="13353"/>
          <a:stretch/>
        </p:blipFill>
        <p:spPr>
          <a:xfrm>
            <a:off x="927400" y="5033184"/>
            <a:ext cx="1690359" cy="871761"/>
          </a:xfrm>
          <a:prstGeom prst="rect">
            <a:avLst/>
          </a:prstGeom>
        </p:spPr>
      </p:pic>
      <p:sp>
        <p:nvSpPr>
          <p:cNvPr id="11" name="Textfeld 10">
            <a:extLst>
              <a:ext uri="{FF2B5EF4-FFF2-40B4-BE49-F238E27FC236}">
                <a16:creationId xmlns:a16="http://schemas.microsoft.com/office/drawing/2014/main" id="{9E042C58-85F7-91C5-6937-855A0A7CBD83}"/>
              </a:ext>
            </a:extLst>
          </p:cNvPr>
          <p:cNvSpPr txBox="1"/>
          <p:nvPr/>
        </p:nvSpPr>
        <p:spPr>
          <a:xfrm rot="19993255">
            <a:off x="3953399" y="3319484"/>
            <a:ext cx="1711788" cy="646331"/>
          </a:xfrm>
          <a:prstGeom prst="rect">
            <a:avLst/>
          </a:prstGeom>
          <a:noFill/>
        </p:spPr>
        <p:txBody>
          <a:bodyPr wrap="square" rtlCol="0">
            <a:spAutoFit/>
          </a:bodyPr>
          <a:lstStyle/>
          <a:p>
            <a:r>
              <a:rPr lang="de-DE" dirty="0" err="1"/>
              <a:t>Abrechnungs</a:t>
            </a:r>
            <a:r>
              <a:rPr lang="de-DE" dirty="0"/>
              <a:t> - </a:t>
            </a:r>
            <a:r>
              <a:rPr lang="de-DE" dirty="0" err="1"/>
              <a:t>informationen</a:t>
            </a:r>
            <a:endParaRPr lang="de-DE" dirty="0"/>
          </a:p>
        </p:txBody>
      </p:sp>
      <p:sp>
        <p:nvSpPr>
          <p:cNvPr id="26" name="Textfeld 25">
            <a:extLst>
              <a:ext uri="{FF2B5EF4-FFF2-40B4-BE49-F238E27FC236}">
                <a16:creationId xmlns:a16="http://schemas.microsoft.com/office/drawing/2014/main" id="{5F454232-3EAA-781D-A715-A13BCCA1FA9C}"/>
              </a:ext>
            </a:extLst>
          </p:cNvPr>
          <p:cNvSpPr txBox="1"/>
          <p:nvPr/>
        </p:nvSpPr>
        <p:spPr>
          <a:xfrm>
            <a:off x="7097861" y="3327537"/>
            <a:ext cx="1711788" cy="646331"/>
          </a:xfrm>
          <a:prstGeom prst="rect">
            <a:avLst/>
          </a:prstGeom>
          <a:noFill/>
        </p:spPr>
        <p:txBody>
          <a:bodyPr wrap="square" rtlCol="0">
            <a:spAutoFit/>
          </a:bodyPr>
          <a:lstStyle/>
          <a:p>
            <a:r>
              <a:rPr lang="de-DE" dirty="0"/>
              <a:t>Patienten - </a:t>
            </a:r>
            <a:r>
              <a:rPr lang="de-DE" dirty="0" err="1"/>
              <a:t>informationen</a:t>
            </a:r>
            <a:endParaRPr lang="de-DE" dirty="0"/>
          </a:p>
        </p:txBody>
      </p:sp>
      <p:pic>
        <p:nvPicPr>
          <p:cNvPr id="27" name="Grafik 26">
            <a:extLst>
              <a:ext uri="{FF2B5EF4-FFF2-40B4-BE49-F238E27FC236}">
                <a16:creationId xmlns:a16="http://schemas.microsoft.com/office/drawing/2014/main" id="{95E2E2EC-44CB-87C2-6070-0E0C33D63CE8}"/>
              </a:ext>
            </a:extLst>
          </p:cNvPr>
          <p:cNvPicPr>
            <a:picLocks noChangeAspect="1"/>
          </p:cNvPicPr>
          <p:nvPr/>
        </p:nvPicPr>
        <p:blipFill>
          <a:blip r:embed="rId5">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853148" y="3372077"/>
            <a:ext cx="763478" cy="830997"/>
          </a:xfrm>
          <a:prstGeom prst="rect">
            <a:avLst/>
          </a:prstGeom>
        </p:spPr>
      </p:pic>
      <p:pic>
        <p:nvPicPr>
          <p:cNvPr id="28" name="Grafik 27">
            <a:extLst>
              <a:ext uri="{FF2B5EF4-FFF2-40B4-BE49-F238E27FC236}">
                <a16:creationId xmlns:a16="http://schemas.microsoft.com/office/drawing/2014/main" id="{FFB5828C-E188-B261-0156-F1AFADC327BC}"/>
              </a:ext>
            </a:extLst>
          </p:cNvPr>
          <p:cNvPicPr>
            <a:picLocks noChangeAspect="1"/>
          </p:cNvPicPr>
          <p:nvPr/>
        </p:nvPicPr>
        <p:blipFill>
          <a:blip r:embed="rId5">
            <a:extLst>
              <a:ext uri="{BEBA8EAE-BF5A-486C-A8C5-ECC9F3942E4B}">
                <a14:imgProps xmlns:a14="http://schemas.microsoft.com/office/drawing/2010/main">
                  <a14:imgLayer r:embed="rId6">
                    <a14:imgEffect>
                      <a14:artisticPaintStrokes/>
                    </a14:imgEffect>
                  </a14:imgLayer>
                </a14:imgProps>
              </a:ext>
            </a:extLst>
          </a:blip>
          <a:stretch>
            <a:fillRect/>
          </a:stretch>
        </p:blipFill>
        <p:spPr>
          <a:xfrm>
            <a:off x="499314" y="3566833"/>
            <a:ext cx="763478" cy="830997"/>
          </a:xfrm>
          <a:prstGeom prst="rect">
            <a:avLst/>
          </a:prstGeom>
        </p:spPr>
      </p:pic>
      <p:sp>
        <p:nvSpPr>
          <p:cNvPr id="31" name="Textfeld 30">
            <a:extLst>
              <a:ext uri="{FF2B5EF4-FFF2-40B4-BE49-F238E27FC236}">
                <a16:creationId xmlns:a16="http://schemas.microsoft.com/office/drawing/2014/main" id="{032567AF-2233-D123-006A-C353B3B34D9C}"/>
              </a:ext>
            </a:extLst>
          </p:cNvPr>
          <p:cNvSpPr txBox="1"/>
          <p:nvPr/>
        </p:nvSpPr>
        <p:spPr>
          <a:xfrm>
            <a:off x="1773296" y="3486172"/>
            <a:ext cx="1690358" cy="923330"/>
          </a:xfrm>
          <a:prstGeom prst="rect">
            <a:avLst/>
          </a:prstGeom>
          <a:noFill/>
        </p:spPr>
        <p:txBody>
          <a:bodyPr wrap="square" rtlCol="0">
            <a:spAutoFit/>
          </a:bodyPr>
          <a:lstStyle/>
          <a:p>
            <a:r>
              <a:rPr lang="de-DE" dirty="0"/>
              <a:t>Auszahlung am Ende des Folgequartals</a:t>
            </a:r>
          </a:p>
        </p:txBody>
      </p:sp>
    </p:spTree>
    <p:extLst>
      <p:ext uri="{BB962C8B-B14F-4D97-AF65-F5344CB8AC3E}">
        <p14:creationId xmlns:p14="http://schemas.microsoft.com/office/powerpoint/2010/main" val="286235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P spid="3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457200" y="2763837"/>
            <a:ext cx="8229600" cy="1330325"/>
          </a:xfrm>
        </p:spPr>
        <p:txBody>
          <a:bodyPr anchor="ctr"/>
          <a:lstStyle/>
          <a:p>
            <a:pPr algn="ctr"/>
            <a:r>
              <a:rPr lang="de-DE" sz="8000" dirty="0"/>
              <a:t>Fragen?</a:t>
            </a:r>
          </a:p>
        </p:txBody>
      </p:sp>
    </p:spTree>
    <p:extLst>
      <p:ext uri="{BB962C8B-B14F-4D97-AF65-F5344CB8AC3E}">
        <p14:creationId xmlns:p14="http://schemas.microsoft.com/office/powerpoint/2010/main" val="2886863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kommen wir her?</a:t>
            </a:r>
          </a:p>
        </p:txBody>
      </p:sp>
      <p:sp>
        <p:nvSpPr>
          <p:cNvPr id="15" name="Textplatzhalter 14">
            <a:extLst>
              <a:ext uri="{FF2B5EF4-FFF2-40B4-BE49-F238E27FC236}">
                <a16:creationId xmlns:a16="http://schemas.microsoft.com/office/drawing/2014/main" id="{BE698867-65FD-578D-C4CB-412599C15AE4}"/>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a:t>14.06.2022</a:t>
            </a:r>
            <a:endParaRPr lang="de-DE" dirty="0"/>
          </a:p>
        </p:txBody>
      </p:sp>
      <p:sp>
        <p:nvSpPr>
          <p:cNvPr id="3" name="Fußzeilenplatzhalter 2"/>
          <p:cNvSpPr>
            <a:spLocks noGrp="1"/>
          </p:cNvSpPr>
          <p:nvPr>
            <p:ph type="ftr" sz="quarter" idx="15"/>
          </p:nvPr>
        </p:nvSpPr>
        <p:spPr/>
        <p:txBody>
          <a:bodyPr/>
          <a:lstStyle/>
          <a:p>
            <a:r>
              <a:rPr lang="de-DE" dirty="0"/>
              <a:t>pharmazeutische Dienstleistungen</a:t>
            </a:r>
          </a:p>
        </p:txBody>
      </p:sp>
      <p:sp>
        <p:nvSpPr>
          <p:cNvPr id="6" name="Foliennummernplatzhalter 5"/>
          <p:cNvSpPr>
            <a:spLocks noGrp="1"/>
          </p:cNvSpPr>
          <p:nvPr>
            <p:ph type="sldNum" sz="quarter" idx="16"/>
          </p:nvPr>
        </p:nvSpPr>
        <p:spPr/>
        <p:txBody>
          <a:bodyPr/>
          <a:lstStyle/>
          <a:p>
            <a:fld id="{2D01545E-A440-2646-B2EC-DA051E070E53}" type="slidenum">
              <a:rPr lang="de-DE" smtClean="0"/>
              <a:pPr/>
              <a:t>5</a:t>
            </a:fld>
            <a:endParaRPr lang="de-DE" dirty="0"/>
          </a:p>
        </p:txBody>
      </p:sp>
      <p:sp>
        <p:nvSpPr>
          <p:cNvPr id="7" name="Pfeil nach rechts 6"/>
          <p:cNvSpPr/>
          <p:nvPr/>
        </p:nvSpPr>
        <p:spPr>
          <a:xfrm>
            <a:off x="0" y="3107043"/>
            <a:ext cx="9144000" cy="968188"/>
          </a:xfrm>
          <a:prstGeom prst="rightArrow">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8" name="Textfeld 7"/>
          <p:cNvSpPr txBox="1"/>
          <p:nvPr/>
        </p:nvSpPr>
        <p:spPr>
          <a:xfrm>
            <a:off x="308568" y="3432926"/>
            <a:ext cx="900953" cy="400110"/>
          </a:xfrm>
          <a:prstGeom prst="rect">
            <a:avLst/>
          </a:prstGeom>
          <a:noFill/>
        </p:spPr>
        <p:txBody>
          <a:bodyPr wrap="square" rtlCol="0">
            <a:spAutoFit/>
          </a:bodyPr>
          <a:lstStyle/>
          <a:p>
            <a:r>
              <a:rPr lang="de-DE" sz="2000" b="1" dirty="0">
                <a:solidFill>
                  <a:srgbClr val="C00000"/>
                </a:solidFill>
              </a:rPr>
              <a:t>1990</a:t>
            </a:r>
          </a:p>
        </p:txBody>
      </p:sp>
      <p:sp>
        <p:nvSpPr>
          <p:cNvPr id="9" name="Textfeld 8"/>
          <p:cNvSpPr txBox="1"/>
          <p:nvPr/>
        </p:nvSpPr>
        <p:spPr>
          <a:xfrm>
            <a:off x="1358153" y="2554941"/>
            <a:ext cx="184731" cy="369332"/>
          </a:xfrm>
          <a:prstGeom prst="rect">
            <a:avLst/>
          </a:prstGeom>
          <a:noFill/>
        </p:spPr>
        <p:txBody>
          <a:bodyPr wrap="none" rtlCol="0">
            <a:spAutoFit/>
          </a:bodyPr>
          <a:lstStyle/>
          <a:p>
            <a:endParaRPr lang="de-DE" dirty="0"/>
          </a:p>
        </p:txBody>
      </p:sp>
      <p:sp>
        <p:nvSpPr>
          <p:cNvPr id="10" name="Abgerundete rechteckige Legende 9"/>
          <p:cNvSpPr/>
          <p:nvPr/>
        </p:nvSpPr>
        <p:spPr>
          <a:xfrm>
            <a:off x="30089" y="1422247"/>
            <a:ext cx="1973523" cy="1446882"/>
          </a:xfrm>
          <a:prstGeom prst="wedgeRoundRectCallout">
            <a:avLst>
              <a:gd name="adj1" fmla="val 31278"/>
              <a:gd name="adj2" fmla="val 8997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ABDA Thesen zur zukünftigen Positionierung der Apotheker</a:t>
            </a:r>
          </a:p>
        </p:txBody>
      </p:sp>
      <p:sp>
        <p:nvSpPr>
          <p:cNvPr id="11" name="Textfeld 10"/>
          <p:cNvSpPr txBox="1"/>
          <p:nvPr/>
        </p:nvSpPr>
        <p:spPr>
          <a:xfrm>
            <a:off x="1218010" y="3433349"/>
            <a:ext cx="900953" cy="400110"/>
          </a:xfrm>
          <a:prstGeom prst="rect">
            <a:avLst/>
          </a:prstGeom>
          <a:noFill/>
        </p:spPr>
        <p:txBody>
          <a:bodyPr wrap="square" rtlCol="0">
            <a:spAutoFit/>
          </a:bodyPr>
          <a:lstStyle/>
          <a:p>
            <a:r>
              <a:rPr lang="de-DE" sz="2000" b="1" dirty="0">
                <a:solidFill>
                  <a:srgbClr val="C00000"/>
                </a:solidFill>
              </a:rPr>
              <a:t>1993</a:t>
            </a:r>
          </a:p>
        </p:txBody>
      </p:sp>
      <p:sp>
        <p:nvSpPr>
          <p:cNvPr id="12" name="Abgerundete rechteckige Legende 11"/>
          <p:cNvSpPr/>
          <p:nvPr/>
        </p:nvSpPr>
        <p:spPr>
          <a:xfrm>
            <a:off x="318311" y="4417556"/>
            <a:ext cx="1650627" cy="1517296"/>
          </a:xfrm>
          <a:prstGeom prst="wedgeRoundRectCallout">
            <a:avLst>
              <a:gd name="adj1" fmla="val -31423"/>
              <a:gd name="adj2" fmla="val -9162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err="1"/>
              <a:t>Hepler</a:t>
            </a:r>
            <a:r>
              <a:rPr lang="de-DE" dirty="0"/>
              <a:t> und Strand: Definition </a:t>
            </a:r>
            <a:r>
              <a:rPr lang="de-DE" dirty="0" err="1"/>
              <a:t>Pharmaceu-tical</a:t>
            </a:r>
            <a:r>
              <a:rPr lang="de-DE" dirty="0"/>
              <a:t> Care</a:t>
            </a:r>
          </a:p>
        </p:txBody>
      </p:sp>
      <p:sp>
        <p:nvSpPr>
          <p:cNvPr id="13" name="Textfeld 12"/>
          <p:cNvSpPr txBox="1"/>
          <p:nvPr/>
        </p:nvSpPr>
        <p:spPr>
          <a:xfrm>
            <a:off x="2786189" y="3380541"/>
            <a:ext cx="900953" cy="400110"/>
          </a:xfrm>
          <a:prstGeom prst="rect">
            <a:avLst/>
          </a:prstGeom>
          <a:noFill/>
        </p:spPr>
        <p:txBody>
          <a:bodyPr wrap="square" rtlCol="0">
            <a:spAutoFit/>
          </a:bodyPr>
          <a:lstStyle/>
          <a:p>
            <a:r>
              <a:rPr lang="de-DE" sz="2000" b="1" dirty="0">
                <a:solidFill>
                  <a:srgbClr val="C00000"/>
                </a:solidFill>
              </a:rPr>
              <a:t>2005</a:t>
            </a:r>
          </a:p>
        </p:txBody>
      </p:sp>
      <p:sp>
        <p:nvSpPr>
          <p:cNvPr id="14" name="Abgerundete rechteckige Legende 13"/>
          <p:cNvSpPr/>
          <p:nvPr/>
        </p:nvSpPr>
        <p:spPr>
          <a:xfrm>
            <a:off x="2158115" y="1198031"/>
            <a:ext cx="1578153" cy="1256974"/>
          </a:xfrm>
          <a:prstGeom prst="wedgeRoundRectCallout">
            <a:avLst>
              <a:gd name="adj1" fmla="val 27330"/>
              <a:gd name="adj2" fmla="val 123009"/>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ABDA Symposium </a:t>
            </a:r>
            <a:r>
              <a:rPr lang="de-DE" dirty="0" err="1"/>
              <a:t>Medication</a:t>
            </a:r>
            <a:r>
              <a:rPr lang="de-DE" dirty="0"/>
              <a:t> Review</a:t>
            </a:r>
          </a:p>
        </p:txBody>
      </p:sp>
      <p:sp>
        <p:nvSpPr>
          <p:cNvPr id="17" name="Abgerundete rechteckige Legende 16"/>
          <p:cNvSpPr/>
          <p:nvPr/>
        </p:nvSpPr>
        <p:spPr>
          <a:xfrm>
            <a:off x="3888978" y="1495098"/>
            <a:ext cx="1473348" cy="1229220"/>
          </a:xfrm>
          <a:prstGeom prst="wedgeRoundRectCallout">
            <a:avLst>
              <a:gd name="adj1" fmla="val -79104"/>
              <a:gd name="adj2" fmla="val 100469"/>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Haus-apotheken-konzept</a:t>
            </a:r>
          </a:p>
        </p:txBody>
      </p:sp>
      <p:sp>
        <p:nvSpPr>
          <p:cNvPr id="18" name="Abgerundete rechteckige Legende 17"/>
          <p:cNvSpPr/>
          <p:nvPr/>
        </p:nvSpPr>
        <p:spPr>
          <a:xfrm>
            <a:off x="5571341" y="1311321"/>
            <a:ext cx="1600004" cy="1163304"/>
          </a:xfrm>
          <a:prstGeom prst="wedgeRoundRectCallout">
            <a:avLst>
              <a:gd name="adj1" fmla="val 3184"/>
              <a:gd name="adj2" fmla="val 138751"/>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ARMIN und PHARM-CHF</a:t>
            </a:r>
          </a:p>
        </p:txBody>
      </p:sp>
      <p:sp>
        <p:nvSpPr>
          <p:cNvPr id="23" name="Textfeld 22"/>
          <p:cNvSpPr txBox="1"/>
          <p:nvPr/>
        </p:nvSpPr>
        <p:spPr>
          <a:xfrm>
            <a:off x="6667381" y="3380541"/>
            <a:ext cx="900953" cy="400110"/>
          </a:xfrm>
          <a:prstGeom prst="rect">
            <a:avLst/>
          </a:prstGeom>
          <a:noFill/>
        </p:spPr>
        <p:txBody>
          <a:bodyPr wrap="square" rtlCol="0">
            <a:spAutoFit/>
          </a:bodyPr>
          <a:lstStyle/>
          <a:p>
            <a:r>
              <a:rPr lang="de-DE" sz="2000" b="1" dirty="0">
                <a:solidFill>
                  <a:srgbClr val="C00000"/>
                </a:solidFill>
              </a:rPr>
              <a:t>2014</a:t>
            </a:r>
          </a:p>
        </p:txBody>
      </p:sp>
      <p:sp>
        <p:nvSpPr>
          <p:cNvPr id="24" name="Textfeld 23"/>
          <p:cNvSpPr txBox="1"/>
          <p:nvPr/>
        </p:nvSpPr>
        <p:spPr>
          <a:xfrm>
            <a:off x="7978666" y="3384734"/>
            <a:ext cx="900953" cy="400110"/>
          </a:xfrm>
          <a:prstGeom prst="rect">
            <a:avLst/>
          </a:prstGeom>
          <a:noFill/>
        </p:spPr>
        <p:txBody>
          <a:bodyPr wrap="square" rtlCol="0">
            <a:spAutoFit/>
          </a:bodyPr>
          <a:lstStyle/>
          <a:p>
            <a:r>
              <a:rPr lang="de-DE" sz="2000" b="1" dirty="0">
                <a:solidFill>
                  <a:srgbClr val="C00000"/>
                </a:solidFill>
              </a:rPr>
              <a:t>2022</a:t>
            </a:r>
          </a:p>
        </p:txBody>
      </p:sp>
      <p:sp>
        <p:nvSpPr>
          <p:cNvPr id="25" name="Textfeld 24"/>
          <p:cNvSpPr txBox="1"/>
          <p:nvPr/>
        </p:nvSpPr>
        <p:spPr>
          <a:xfrm>
            <a:off x="4825613" y="3391882"/>
            <a:ext cx="900953" cy="400110"/>
          </a:xfrm>
          <a:prstGeom prst="rect">
            <a:avLst/>
          </a:prstGeom>
          <a:noFill/>
        </p:spPr>
        <p:txBody>
          <a:bodyPr wrap="square" rtlCol="0">
            <a:spAutoFit/>
          </a:bodyPr>
          <a:lstStyle/>
          <a:p>
            <a:r>
              <a:rPr lang="de-DE" sz="2000" b="1" dirty="0">
                <a:solidFill>
                  <a:srgbClr val="C00000"/>
                </a:solidFill>
              </a:rPr>
              <a:t>2009</a:t>
            </a:r>
          </a:p>
        </p:txBody>
      </p:sp>
      <p:sp>
        <p:nvSpPr>
          <p:cNvPr id="27" name="Abgerundete rechteckige Legende 26"/>
          <p:cNvSpPr/>
          <p:nvPr/>
        </p:nvSpPr>
        <p:spPr>
          <a:xfrm>
            <a:off x="7406271" y="1433240"/>
            <a:ext cx="1473348" cy="1229220"/>
          </a:xfrm>
          <a:prstGeom prst="wedgeRoundRectCallout">
            <a:avLst>
              <a:gd name="adj1" fmla="val -53429"/>
              <a:gd name="adj2" fmla="val 106397"/>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r>
              <a:rPr lang="de-DE" dirty="0"/>
              <a:t>Perspektiv-papier</a:t>
            </a:r>
          </a:p>
        </p:txBody>
      </p:sp>
      <p:sp>
        <p:nvSpPr>
          <p:cNvPr id="28" name="Abgerundete rechteckige Legende 27"/>
          <p:cNvSpPr/>
          <p:nvPr/>
        </p:nvSpPr>
        <p:spPr>
          <a:xfrm>
            <a:off x="6957391" y="4313145"/>
            <a:ext cx="1922228" cy="1517296"/>
          </a:xfrm>
          <a:prstGeom prst="wedgeRoundRectCallout">
            <a:avLst>
              <a:gd name="adj1" fmla="val -56760"/>
              <a:gd name="adj2" fmla="val -89286"/>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Schulungs-konzepte für  Medikations-analyse</a:t>
            </a:r>
          </a:p>
        </p:txBody>
      </p:sp>
      <p:sp>
        <p:nvSpPr>
          <p:cNvPr id="29" name="Abgerundete rechteckige Legende 28"/>
          <p:cNvSpPr/>
          <p:nvPr/>
        </p:nvSpPr>
        <p:spPr>
          <a:xfrm>
            <a:off x="2524319" y="4253391"/>
            <a:ext cx="1704978" cy="1341057"/>
          </a:xfrm>
          <a:prstGeom prst="wedgeRoundRectCallout">
            <a:avLst>
              <a:gd name="adj1" fmla="val -70531"/>
              <a:gd name="adj2" fmla="val -10826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PCNE-Studien: OMA und TOM-Asthma</a:t>
            </a:r>
          </a:p>
        </p:txBody>
      </p:sp>
      <p:sp>
        <p:nvSpPr>
          <p:cNvPr id="30" name="Abgerundete rechteckige Legende 29"/>
          <p:cNvSpPr/>
          <p:nvPr/>
        </p:nvSpPr>
        <p:spPr>
          <a:xfrm>
            <a:off x="4784678" y="4230082"/>
            <a:ext cx="1854661" cy="880706"/>
          </a:xfrm>
          <a:prstGeom prst="wedgeRoundRectCallout">
            <a:avLst>
              <a:gd name="adj1" fmla="val -70531"/>
              <a:gd name="adj2" fmla="val -108262"/>
              <a:gd name="adj3" fmla="val 16667"/>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de-DE" dirty="0"/>
              <a:t>VITA-Studie</a:t>
            </a:r>
          </a:p>
        </p:txBody>
      </p:sp>
    </p:spTree>
    <p:extLst>
      <p:ext uri="{BB962C8B-B14F-4D97-AF65-F5344CB8AC3E}">
        <p14:creationId xmlns:p14="http://schemas.microsoft.com/office/powerpoint/2010/main" val="31840498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VOASG</a:t>
            </a:r>
          </a:p>
        </p:txBody>
      </p:sp>
      <p:sp>
        <p:nvSpPr>
          <p:cNvPr id="3" name="Inhaltsplatzhalter 2"/>
          <p:cNvSpPr>
            <a:spLocks noGrp="1"/>
          </p:cNvSpPr>
          <p:nvPr>
            <p:ph idx="1"/>
          </p:nvPr>
        </p:nvSpPr>
        <p:spPr/>
        <p:txBody>
          <a:bodyPr/>
          <a:lstStyle/>
          <a:p>
            <a:r>
              <a:rPr lang="de-DE" sz="1900" dirty="0"/>
              <a:t>Im Oktober 2020 beschloss der Deutsche Bundestag (unter der großen Koalition) das „Gesetz zur Stärkung der Vor-Ort-Apotheken“ (VOASG), darin sind der Anspruch der Versicherten auf pharmazeutische Dienstleistungen</a:t>
            </a:r>
          </a:p>
          <a:p>
            <a:r>
              <a:rPr lang="de-DE" sz="1900" dirty="0"/>
              <a:t>Für die pharmazeutischen Dienstleistungen werden durch eine Änderung der Arzneimittelpreisverordnung 150 Millionen Euro netto zur Verfügung gestellt.</a:t>
            </a:r>
          </a:p>
          <a:p>
            <a:r>
              <a:rPr lang="de-DE" sz="1900" dirty="0"/>
              <a:t>Bei den pharmazeutischen Dienstleistungen handelt es sich um Leistungen, die über die Verpflichtung zur Information und Beratung gemäß § 20 der Apothekenbetriebsordnung hinausgehen und die die Versorgung der Versicherten verbessern sowie die heilberufliche Rolle der öffentlichen Apotheke ausbauen.</a:t>
            </a:r>
          </a:p>
        </p:txBody>
      </p:sp>
      <p:sp>
        <p:nvSpPr>
          <p:cNvPr id="4" name="Textplatzhalter 3">
            <a:extLst>
              <a:ext uri="{FF2B5EF4-FFF2-40B4-BE49-F238E27FC236}">
                <a16:creationId xmlns:a16="http://schemas.microsoft.com/office/drawing/2014/main" id="{AD205D58-070F-50CB-8604-E6C77CB883D3}"/>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r>
              <a:rPr lang="de-DE"/>
              <a:t>14.06.2022</a:t>
            </a:r>
            <a:endParaRPr lang="de-DE" dirty="0"/>
          </a:p>
        </p:txBody>
      </p:sp>
      <p:sp>
        <p:nvSpPr>
          <p:cNvPr id="6" name="Fußzeilenplatzhalter 5"/>
          <p:cNvSpPr>
            <a:spLocks noGrp="1"/>
          </p:cNvSpPr>
          <p:nvPr>
            <p:ph type="ftr" sz="quarter" idx="15"/>
          </p:nvPr>
        </p:nvSpPr>
        <p:spPr/>
        <p:txBody>
          <a:bodyPr/>
          <a:lstStyle/>
          <a:p>
            <a:r>
              <a:rPr lang="de-DE" dirty="0"/>
              <a:t>pharmazeutische Dienstleistungen</a:t>
            </a:r>
          </a:p>
        </p:txBody>
      </p:sp>
      <p:sp>
        <p:nvSpPr>
          <p:cNvPr id="7" name="Foliennummernplatzhalter 6"/>
          <p:cNvSpPr>
            <a:spLocks noGrp="1"/>
          </p:cNvSpPr>
          <p:nvPr>
            <p:ph type="sldNum" sz="quarter" idx="16"/>
          </p:nvPr>
        </p:nvSpPr>
        <p:spPr/>
        <p:txBody>
          <a:bodyPr/>
          <a:lstStyle/>
          <a:p>
            <a:fld id="{2D01545E-A440-2646-B2EC-DA051E070E53}" type="slidenum">
              <a:rPr lang="de-DE" smtClean="0"/>
              <a:pPr/>
              <a:t>6</a:t>
            </a:fld>
            <a:endParaRPr lang="de-DE" dirty="0"/>
          </a:p>
        </p:txBody>
      </p:sp>
    </p:spTree>
    <p:extLst>
      <p:ext uri="{BB962C8B-B14F-4D97-AF65-F5344CB8AC3E}">
        <p14:creationId xmlns:p14="http://schemas.microsoft.com/office/powerpoint/2010/main" val="1467951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Zeitplan</a:t>
            </a:r>
          </a:p>
        </p:txBody>
      </p:sp>
      <p:sp>
        <p:nvSpPr>
          <p:cNvPr id="2" name="Datumsplatzhalter 1"/>
          <p:cNvSpPr>
            <a:spLocks noGrp="1"/>
          </p:cNvSpPr>
          <p:nvPr>
            <p:ph type="dt" sz="half" idx="10"/>
          </p:nvPr>
        </p:nvSpPr>
        <p:spPr/>
        <p:txBody>
          <a:bodyPr/>
          <a:lstStyle/>
          <a:p>
            <a:r>
              <a:rPr lang="de-DE">
                <a:solidFill>
                  <a:srgbClr val="000000">
                    <a:tint val="75000"/>
                  </a:srgbClr>
                </a:solidFill>
              </a:rPr>
              <a:t>14.06.2022</a:t>
            </a:r>
            <a:endParaRPr lang="de-DE" dirty="0">
              <a:solidFill>
                <a:srgbClr val="000000">
                  <a:tint val="75000"/>
                </a:srgbClr>
              </a:solidFill>
            </a:endParaRPr>
          </a:p>
        </p:txBody>
      </p:sp>
      <p:sp>
        <p:nvSpPr>
          <p:cNvPr id="5" name="Fußzeilenplatzhalter 4"/>
          <p:cNvSpPr>
            <a:spLocks noGrp="1"/>
          </p:cNvSpPr>
          <p:nvPr>
            <p:ph type="ftr" sz="quarter" idx="11"/>
          </p:nvPr>
        </p:nvSpPr>
        <p:spPr/>
        <p:txBody>
          <a:bodyPr/>
          <a:lstStyle/>
          <a:p>
            <a:r>
              <a:rPr lang="de-DE" dirty="0">
                <a:solidFill>
                  <a:srgbClr val="000000">
                    <a:tint val="75000"/>
                  </a:srgbClr>
                </a:solidFill>
              </a:rPr>
              <a:t>pharmazeutische Dienstleistungen</a:t>
            </a:r>
          </a:p>
        </p:txBody>
      </p:sp>
      <p:sp>
        <p:nvSpPr>
          <p:cNvPr id="7" name="Foliennummernplatzhalter 6"/>
          <p:cNvSpPr>
            <a:spLocks noGrp="1"/>
          </p:cNvSpPr>
          <p:nvPr>
            <p:ph type="sldNum" sz="quarter" idx="12"/>
          </p:nvPr>
        </p:nvSpPr>
        <p:spPr/>
        <p:txBody>
          <a:bodyPr/>
          <a:lstStyle/>
          <a:p>
            <a:fld id="{2D01545E-A440-2646-B2EC-DA051E070E53}" type="slidenum">
              <a:rPr lang="de-DE" smtClean="0">
                <a:solidFill>
                  <a:srgbClr val="000000">
                    <a:tint val="75000"/>
                  </a:srgbClr>
                </a:solidFill>
              </a:rPr>
              <a:pPr/>
              <a:t>7</a:t>
            </a:fld>
            <a:endParaRPr lang="de-DE" dirty="0">
              <a:solidFill>
                <a:srgbClr val="000000">
                  <a:tint val="75000"/>
                </a:srgb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449253118"/>
              </p:ext>
            </p:extLst>
          </p:nvPr>
        </p:nvGraphicFramePr>
        <p:xfrm>
          <a:off x="360702" y="1316787"/>
          <a:ext cx="8412436" cy="4692419"/>
        </p:xfrm>
        <a:graphic>
          <a:graphicData uri="http://schemas.openxmlformats.org/drawingml/2006/table">
            <a:tbl>
              <a:tblPr firstRow="1" bandRow="1">
                <a:tableStyleId>{69012ECD-51FC-41F1-AA8D-1B2483CD663E}</a:tableStyleId>
              </a:tblPr>
              <a:tblGrid>
                <a:gridCol w="378757">
                  <a:extLst>
                    <a:ext uri="{9D8B030D-6E8A-4147-A177-3AD203B41FA5}">
                      <a16:colId xmlns:a16="http://schemas.microsoft.com/office/drawing/2014/main" val="20000"/>
                    </a:ext>
                  </a:extLst>
                </a:gridCol>
                <a:gridCol w="378757">
                  <a:extLst>
                    <a:ext uri="{9D8B030D-6E8A-4147-A177-3AD203B41FA5}">
                      <a16:colId xmlns:a16="http://schemas.microsoft.com/office/drawing/2014/main" val="20001"/>
                    </a:ext>
                  </a:extLst>
                </a:gridCol>
                <a:gridCol w="378757">
                  <a:extLst>
                    <a:ext uri="{9D8B030D-6E8A-4147-A177-3AD203B41FA5}">
                      <a16:colId xmlns:a16="http://schemas.microsoft.com/office/drawing/2014/main" val="20002"/>
                    </a:ext>
                  </a:extLst>
                </a:gridCol>
                <a:gridCol w="378757">
                  <a:extLst>
                    <a:ext uri="{9D8B030D-6E8A-4147-A177-3AD203B41FA5}">
                      <a16:colId xmlns:a16="http://schemas.microsoft.com/office/drawing/2014/main" val="20003"/>
                    </a:ext>
                  </a:extLst>
                </a:gridCol>
                <a:gridCol w="378757">
                  <a:extLst>
                    <a:ext uri="{9D8B030D-6E8A-4147-A177-3AD203B41FA5}">
                      <a16:colId xmlns:a16="http://schemas.microsoft.com/office/drawing/2014/main" val="20004"/>
                    </a:ext>
                  </a:extLst>
                </a:gridCol>
                <a:gridCol w="378757">
                  <a:extLst>
                    <a:ext uri="{9D8B030D-6E8A-4147-A177-3AD203B41FA5}">
                      <a16:colId xmlns:a16="http://schemas.microsoft.com/office/drawing/2014/main" val="20005"/>
                    </a:ext>
                  </a:extLst>
                </a:gridCol>
                <a:gridCol w="378757">
                  <a:extLst>
                    <a:ext uri="{9D8B030D-6E8A-4147-A177-3AD203B41FA5}">
                      <a16:colId xmlns:a16="http://schemas.microsoft.com/office/drawing/2014/main" val="20006"/>
                    </a:ext>
                  </a:extLst>
                </a:gridCol>
                <a:gridCol w="378757">
                  <a:extLst>
                    <a:ext uri="{9D8B030D-6E8A-4147-A177-3AD203B41FA5}">
                      <a16:colId xmlns:a16="http://schemas.microsoft.com/office/drawing/2014/main" val="20007"/>
                    </a:ext>
                  </a:extLst>
                </a:gridCol>
                <a:gridCol w="378757">
                  <a:extLst>
                    <a:ext uri="{9D8B030D-6E8A-4147-A177-3AD203B41FA5}">
                      <a16:colId xmlns:a16="http://schemas.microsoft.com/office/drawing/2014/main" val="20008"/>
                    </a:ext>
                  </a:extLst>
                </a:gridCol>
                <a:gridCol w="378757">
                  <a:extLst>
                    <a:ext uri="{9D8B030D-6E8A-4147-A177-3AD203B41FA5}">
                      <a16:colId xmlns:a16="http://schemas.microsoft.com/office/drawing/2014/main" val="20009"/>
                    </a:ext>
                  </a:extLst>
                </a:gridCol>
                <a:gridCol w="378757">
                  <a:extLst>
                    <a:ext uri="{9D8B030D-6E8A-4147-A177-3AD203B41FA5}">
                      <a16:colId xmlns:a16="http://schemas.microsoft.com/office/drawing/2014/main" val="20010"/>
                    </a:ext>
                  </a:extLst>
                </a:gridCol>
                <a:gridCol w="388800">
                  <a:extLst>
                    <a:ext uri="{9D8B030D-6E8A-4147-A177-3AD203B41FA5}">
                      <a16:colId xmlns:a16="http://schemas.microsoft.com/office/drawing/2014/main" val="20011"/>
                    </a:ext>
                  </a:extLst>
                </a:gridCol>
                <a:gridCol w="378757">
                  <a:extLst>
                    <a:ext uri="{9D8B030D-6E8A-4147-A177-3AD203B41FA5}">
                      <a16:colId xmlns:a16="http://schemas.microsoft.com/office/drawing/2014/main" val="20012"/>
                    </a:ext>
                  </a:extLst>
                </a:gridCol>
                <a:gridCol w="388800">
                  <a:extLst>
                    <a:ext uri="{9D8B030D-6E8A-4147-A177-3AD203B41FA5}">
                      <a16:colId xmlns:a16="http://schemas.microsoft.com/office/drawing/2014/main" val="20013"/>
                    </a:ext>
                  </a:extLst>
                </a:gridCol>
                <a:gridCol w="386219">
                  <a:extLst>
                    <a:ext uri="{9D8B030D-6E8A-4147-A177-3AD203B41FA5}">
                      <a16:colId xmlns:a16="http://schemas.microsoft.com/office/drawing/2014/main" val="20014"/>
                    </a:ext>
                  </a:extLst>
                </a:gridCol>
                <a:gridCol w="386219">
                  <a:extLst>
                    <a:ext uri="{9D8B030D-6E8A-4147-A177-3AD203B41FA5}">
                      <a16:colId xmlns:a16="http://schemas.microsoft.com/office/drawing/2014/main" val="863731253"/>
                    </a:ext>
                  </a:extLst>
                </a:gridCol>
                <a:gridCol w="386219">
                  <a:extLst>
                    <a:ext uri="{9D8B030D-6E8A-4147-A177-3AD203B41FA5}">
                      <a16:colId xmlns:a16="http://schemas.microsoft.com/office/drawing/2014/main" val="3126768003"/>
                    </a:ext>
                  </a:extLst>
                </a:gridCol>
                <a:gridCol w="386219">
                  <a:extLst>
                    <a:ext uri="{9D8B030D-6E8A-4147-A177-3AD203B41FA5}">
                      <a16:colId xmlns:a16="http://schemas.microsoft.com/office/drawing/2014/main" val="701668555"/>
                    </a:ext>
                  </a:extLst>
                </a:gridCol>
                <a:gridCol w="386219">
                  <a:extLst>
                    <a:ext uri="{9D8B030D-6E8A-4147-A177-3AD203B41FA5}">
                      <a16:colId xmlns:a16="http://schemas.microsoft.com/office/drawing/2014/main" val="2835040801"/>
                    </a:ext>
                  </a:extLst>
                </a:gridCol>
                <a:gridCol w="386219">
                  <a:extLst>
                    <a:ext uri="{9D8B030D-6E8A-4147-A177-3AD203B41FA5}">
                      <a16:colId xmlns:a16="http://schemas.microsoft.com/office/drawing/2014/main" val="2256673167"/>
                    </a:ext>
                  </a:extLst>
                </a:gridCol>
                <a:gridCol w="386219">
                  <a:extLst>
                    <a:ext uri="{9D8B030D-6E8A-4147-A177-3AD203B41FA5}">
                      <a16:colId xmlns:a16="http://schemas.microsoft.com/office/drawing/2014/main" val="972799352"/>
                    </a:ext>
                  </a:extLst>
                </a:gridCol>
                <a:gridCol w="386219">
                  <a:extLst>
                    <a:ext uri="{9D8B030D-6E8A-4147-A177-3AD203B41FA5}">
                      <a16:colId xmlns:a16="http://schemas.microsoft.com/office/drawing/2014/main" val="143615059"/>
                    </a:ext>
                  </a:extLst>
                </a:gridCol>
              </a:tblGrid>
              <a:tr h="533975">
                <a:tc gridSpan="2">
                  <a:txBody>
                    <a:bodyPr/>
                    <a:lstStyle/>
                    <a:p>
                      <a:r>
                        <a:rPr lang="en-US" dirty="0"/>
                        <a:t>2020</a:t>
                      </a: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gridSpan="12">
                  <a:txBody>
                    <a:bodyPr/>
                    <a:lstStyle/>
                    <a:p>
                      <a:r>
                        <a:rPr lang="en-US" dirty="0"/>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8">
                  <a:txBody>
                    <a:bodyPr/>
                    <a:lstStyle/>
                    <a:p>
                      <a:r>
                        <a:rPr lang="en-US" dirty="0"/>
                        <a:t>2022</a:t>
                      </a:r>
                    </a:p>
                  </a:txBody>
                  <a:tcPr>
                    <a:lnL w="12700" cap="flat" cmpd="sng" algn="ctr">
                      <a:solidFill>
                        <a:schemeClr val="bg1"/>
                      </a:solidFill>
                      <a:prstDash val="solid"/>
                      <a:round/>
                      <a:headEnd type="none" w="med" len="med"/>
                      <a:tailEnd type="none" w="med" len="med"/>
                    </a:lnL>
                    <a:solidFill>
                      <a:srgbClr val="C00000"/>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60409">
                <a:tc gridSpan="2">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3649105995"/>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96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Chevron 5"/>
          <p:cNvSpPr/>
          <p:nvPr/>
        </p:nvSpPr>
        <p:spPr>
          <a:xfrm>
            <a:off x="1487992" y="3919967"/>
            <a:ext cx="279577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DAV - GKV-SV</a:t>
            </a:r>
            <a:endParaRPr lang="de-DE" sz="2000" b="1" dirty="0">
              <a:solidFill>
                <a:schemeClr val="bg1"/>
              </a:solidFill>
            </a:endParaRPr>
          </a:p>
        </p:txBody>
      </p:sp>
      <p:sp>
        <p:nvSpPr>
          <p:cNvPr id="26" name="Textfeld 25"/>
          <p:cNvSpPr txBox="1"/>
          <p:nvPr/>
        </p:nvSpPr>
        <p:spPr>
          <a:xfrm>
            <a:off x="761293" y="2464035"/>
            <a:ext cx="5455340" cy="400110"/>
          </a:xfrm>
          <a:prstGeom prst="rect">
            <a:avLst/>
          </a:prstGeom>
          <a:noFill/>
        </p:spPr>
        <p:txBody>
          <a:bodyPr wrap="none" rtlCol="0">
            <a:spAutoFit/>
          </a:bodyPr>
          <a:lstStyle/>
          <a:p>
            <a:r>
              <a:rPr lang="de-DE" sz="2000" dirty="0"/>
              <a:t>27. November 2020: Bundesrat billigt VOASG</a:t>
            </a:r>
          </a:p>
        </p:txBody>
      </p:sp>
      <p:sp>
        <p:nvSpPr>
          <p:cNvPr id="28" name="Textfeld 27"/>
          <p:cNvSpPr txBox="1"/>
          <p:nvPr/>
        </p:nvSpPr>
        <p:spPr>
          <a:xfrm>
            <a:off x="957267" y="3251011"/>
            <a:ext cx="6545638" cy="400110"/>
          </a:xfrm>
          <a:prstGeom prst="rect">
            <a:avLst/>
          </a:prstGeom>
          <a:noFill/>
        </p:spPr>
        <p:txBody>
          <a:bodyPr wrap="none" rtlCol="0">
            <a:spAutoFit/>
          </a:bodyPr>
          <a:lstStyle/>
          <a:p>
            <a:r>
              <a:rPr lang="de-DE" sz="2000" dirty="0"/>
              <a:t>15. Dezember 2020: Gesetz tritt mit Verkündung in Kraft</a:t>
            </a:r>
          </a:p>
        </p:txBody>
      </p:sp>
      <p:sp>
        <p:nvSpPr>
          <p:cNvPr id="30" name="Ellipse 29"/>
          <p:cNvSpPr/>
          <p:nvPr/>
        </p:nvSpPr>
        <p:spPr>
          <a:xfrm>
            <a:off x="473025" y="2597696"/>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6" name="Ellipse 15"/>
          <p:cNvSpPr/>
          <p:nvPr/>
        </p:nvSpPr>
        <p:spPr>
          <a:xfrm>
            <a:off x="684113" y="3377810"/>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Tree>
    <p:extLst>
      <p:ext uri="{BB962C8B-B14F-4D97-AF65-F5344CB8AC3E}">
        <p14:creationId xmlns:p14="http://schemas.microsoft.com/office/powerpoint/2010/main" val="86870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Wo sehen wir Verbesserungsbedarf? </a:t>
            </a:r>
          </a:p>
        </p:txBody>
      </p:sp>
      <p:graphicFrame>
        <p:nvGraphicFramePr>
          <p:cNvPr id="8" name="Inhaltsplatzhalter 7"/>
          <p:cNvGraphicFramePr>
            <a:graphicFrameLocks noGrp="1"/>
          </p:cNvGraphicFramePr>
          <p:nvPr>
            <p:ph idx="1"/>
            <p:extLst>
              <p:ext uri="{D42A27DB-BD31-4B8C-83A1-F6EECF244321}">
                <p14:modId xmlns:p14="http://schemas.microsoft.com/office/powerpoint/2010/main" val="1579489178"/>
              </p:ext>
            </p:extLst>
          </p:nvPr>
        </p:nvGraphicFramePr>
        <p:xfrm>
          <a:off x="457200" y="1157288"/>
          <a:ext cx="8229600" cy="5311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platzhalter 3">
            <a:extLst>
              <a:ext uri="{FF2B5EF4-FFF2-40B4-BE49-F238E27FC236}">
                <a16:creationId xmlns:a16="http://schemas.microsoft.com/office/drawing/2014/main" id="{39613002-5B4C-6211-9C3E-415A87466D47}"/>
              </a:ext>
            </a:extLst>
          </p:cNvPr>
          <p:cNvSpPr>
            <a:spLocks noGrp="1"/>
          </p:cNvSpPr>
          <p:nvPr>
            <p:ph type="body" sz="quarter" idx="13"/>
          </p:nvPr>
        </p:nvSpPr>
        <p:spPr/>
        <p:txBody>
          <a:bodyPr/>
          <a:lstStyle/>
          <a:p>
            <a:endParaRPr lang="de-DE"/>
          </a:p>
        </p:txBody>
      </p:sp>
      <p:sp>
        <p:nvSpPr>
          <p:cNvPr id="5" name="Datumsplatzhalter 4"/>
          <p:cNvSpPr>
            <a:spLocks noGrp="1"/>
          </p:cNvSpPr>
          <p:nvPr>
            <p:ph type="dt" sz="half" idx="14"/>
          </p:nvPr>
        </p:nvSpPr>
        <p:spPr/>
        <p:txBody>
          <a:bodyPr/>
          <a:lstStyle/>
          <a:p>
            <a:pPr defTabSz="685800"/>
            <a:r>
              <a:rPr lang="de-DE">
                <a:solidFill>
                  <a:srgbClr val="000000">
                    <a:tint val="75000"/>
                  </a:srgbClr>
                </a:solidFill>
                <a:latin typeface="Arial"/>
              </a:rPr>
              <a:t>14.06.2022</a:t>
            </a:r>
            <a:endParaRPr lang="de-DE" dirty="0">
              <a:solidFill>
                <a:srgbClr val="000000">
                  <a:tint val="75000"/>
                </a:srgbClr>
              </a:solidFill>
              <a:latin typeface="Arial"/>
            </a:endParaRPr>
          </a:p>
        </p:txBody>
      </p:sp>
      <p:sp>
        <p:nvSpPr>
          <p:cNvPr id="6" name="Fußzeilenplatzhalter 5"/>
          <p:cNvSpPr>
            <a:spLocks noGrp="1"/>
          </p:cNvSpPr>
          <p:nvPr>
            <p:ph type="ftr" sz="quarter" idx="15"/>
          </p:nvPr>
        </p:nvSpPr>
        <p:spPr/>
        <p:txBody>
          <a:bodyPr/>
          <a:lstStyle/>
          <a:p>
            <a:r>
              <a:rPr lang="de-DE" dirty="0">
                <a:solidFill>
                  <a:srgbClr val="000000">
                    <a:tint val="75000"/>
                  </a:srgbClr>
                </a:solidFill>
                <a:latin typeface="Arial"/>
              </a:rPr>
              <a:t>pharmazeutische Dienstleistungen</a:t>
            </a:r>
          </a:p>
        </p:txBody>
      </p:sp>
      <p:sp>
        <p:nvSpPr>
          <p:cNvPr id="7" name="Foliennummernplatzhalter 6"/>
          <p:cNvSpPr>
            <a:spLocks noGrp="1"/>
          </p:cNvSpPr>
          <p:nvPr>
            <p:ph type="sldNum" sz="quarter" idx="16"/>
          </p:nvPr>
        </p:nvSpPr>
        <p:spPr/>
        <p:txBody>
          <a:bodyPr/>
          <a:lstStyle/>
          <a:p>
            <a:pPr defTabSz="685800"/>
            <a:fld id="{2D01545E-A440-2646-B2EC-DA051E070E53}" type="slidenum">
              <a:rPr lang="de-DE">
                <a:solidFill>
                  <a:srgbClr val="000000">
                    <a:tint val="75000"/>
                  </a:srgbClr>
                </a:solidFill>
                <a:latin typeface="Arial"/>
              </a:rPr>
              <a:pPr defTabSz="685800"/>
              <a:t>8</a:t>
            </a:fld>
            <a:endParaRPr lang="de-DE" dirty="0">
              <a:solidFill>
                <a:srgbClr val="000000">
                  <a:tint val="75000"/>
                </a:srgbClr>
              </a:solidFill>
              <a:latin typeface="Arial"/>
            </a:endParaRPr>
          </a:p>
        </p:txBody>
      </p:sp>
      <p:grpSp>
        <p:nvGrpSpPr>
          <p:cNvPr id="17" name="Gruppieren 16">
            <a:extLst>
              <a:ext uri="{FF2B5EF4-FFF2-40B4-BE49-F238E27FC236}">
                <a16:creationId xmlns:a16="http://schemas.microsoft.com/office/drawing/2014/main" id="{972F5CE6-BDC8-69C2-817C-C382B1B626BF}"/>
              </a:ext>
            </a:extLst>
          </p:cNvPr>
          <p:cNvGrpSpPr/>
          <p:nvPr/>
        </p:nvGrpSpPr>
        <p:grpSpPr>
          <a:xfrm>
            <a:off x="3150658" y="1246994"/>
            <a:ext cx="2767862" cy="2827775"/>
            <a:chOff x="2407661" y="212707"/>
            <a:chExt cx="2767862" cy="2827775"/>
          </a:xfrm>
          <a:scene3d>
            <a:camera prst="orthographicFront"/>
            <a:lightRig rig="threePt" dir="t">
              <a:rot lat="0" lon="0" rev="7500000"/>
            </a:lightRig>
          </a:scene3d>
        </p:grpSpPr>
        <p:sp>
          <p:nvSpPr>
            <p:cNvPr id="24" name="Oval 23">
              <a:extLst>
                <a:ext uri="{FF2B5EF4-FFF2-40B4-BE49-F238E27FC236}">
                  <a16:creationId xmlns:a16="http://schemas.microsoft.com/office/drawing/2014/main" id="{304FA139-1973-9B33-57D4-24F3C88A2837}"/>
                </a:ext>
              </a:extLst>
            </p:cNvPr>
            <p:cNvSpPr/>
            <p:nvPr/>
          </p:nvSpPr>
          <p:spPr>
            <a:xfrm>
              <a:off x="2407661" y="212707"/>
              <a:ext cx="2767862" cy="2827775"/>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a:lstStyle/>
            <a:p>
              <a:endParaRPr lang="de-DE"/>
            </a:p>
          </p:txBody>
        </p:sp>
        <p:sp>
          <p:nvSpPr>
            <p:cNvPr id="25" name="Oval 4">
              <a:extLst>
                <a:ext uri="{FF2B5EF4-FFF2-40B4-BE49-F238E27FC236}">
                  <a16:creationId xmlns:a16="http://schemas.microsoft.com/office/drawing/2014/main" id="{171AB0AB-94F8-0693-9E51-56BE516DA43B}"/>
                </a:ext>
              </a:extLst>
            </p:cNvPr>
            <p:cNvSpPr txBox="1"/>
            <p:nvPr/>
          </p:nvSpPr>
          <p:spPr>
            <a:xfrm>
              <a:off x="2776710" y="707568"/>
              <a:ext cx="2029766" cy="127249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rtl="0">
                <a:lnSpc>
                  <a:spcPct val="90000"/>
                </a:lnSpc>
                <a:spcBef>
                  <a:spcPct val="0"/>
                </a:spcBef>
                <a:spcAft>
                  <a:spcPct val="35000"/>
                </a:spcAft>
                <a:buNone/>
              </a:pPr>
              <a:r>
                <a:rPr lang="de-DE" sz="2000" kern="1200" dirty="0"/>
                <a:t>Arzneimittel-</a:t>
              </a:r>
              <a:r>
                <a:rPr lang="de-DE" sz="2000" kern="1200" dirty="0" err="1"/>
                <a:t>therapiesicherheit</a:t>
              </a:r>
              <a:r>
                <a:rPr lang="de-DE" sz="2000" kern="1200" dirty="0"/>
                <a:t> (AMTS)</a:t>
              </a:r>
            </a:p>
          </p:txBody>
        </p:sp>
      </p:grpSp>
      <p:grpSp>
        <p:nvGrpSpPr>
          <p:cNvPr id="18" name="Gruppieren 17">
            <a:extLst>
              <a:ext uri="{FF2B5EF4-FFF2-40B4-BE49-F238E27FC236}">
                <a16:creationId xmlns:a16="http://schemas.microsoft.com/office/drawing/2014/main" id="{6A24AF95-95F9-E240-4DD5-C3DE914A601C}"/>
              </a:ext>
            </a:extLst>
          </p:cNvPr>
          <p:cNvGrpSpPr/>
          <p:nvPr/>
        </p:nvGrpSpPr>
        <p:grpSpPr>
          <a:xfrm>
            <a:off x="4149377" y="3012723"/>
            <a:ext cx="2901203" cy="2825992"/>
            <a:chOff x="3406380" y="1978436"/>
            <a:chExt cx="2901203" cy="2825992"/>
          </a:xfrm>
          <a:scene3d>
            <a:camera prst="orthographicFront"/>
            <a:lightRig rig="threePt" dir="t">
              <a:rot lat="0" lon="0" rev="7500000"/>
            </a:lightRig>
          </a:scene3d>
        </p:grpSpPr>
        <p:sp>
          <p:nvSpPr>
            <p:cNvPr id="22" name="Oval 21">
              <a:extLst>
                <a:ext uri="{FF2B5EF4-FFF2-40B4-BE49-F238E27FC236}">
                  <a16:creationId xmlns:a16="http://schemas.microsoft.com/office/drawing/2014/main" id="{1151745F-500E-385B-B937-552C7BFCA1A1}"/>
                </a:ext>
              </a:extLst>
            </p:cNvPr>
            <p:cNvSpPr/>
            <p:nvPr/>
          </p:nvSpPr>
          <p:spPr>
            <a:xfrm>
              <a:off x="3406380" y="1978436"/>
              <a:ext cx="2901203" cy="2825992"/>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a:lstStyle/>
            <a:p>
              <a:endParaRPr lang="de-DE"/>
            </a:p>
          </p:txBody>
        </p:sp>
        <p:sp>
          <p:nvSpPr>
            <p:cNvPr id="23" name="Oval 6">
              <a:extLst>
                <a:ext uri="{FF2B5EF4-FFF2-40B4-BE49-F238E27FC236}">
                  <a16:creationId xmlns:a16="http://schemas.microsoft.com/office/drawing/2014/main" id="{ADDCDABC-9405-C47C-1B7B-9DA04523C24A}"/>
                </a:ext>
              </a:extLst>
            </p:cNvPr>
            <p:cNvSpPr txBox="1"/>
            <p:nvPr/>
          </p:nvSpPr>
          <p:spPr>
            <a:xfrm>
              <a:off x="4293665" y="2708484"/>
              <a:ext cx="1740722" cy="1554295"/>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Vorsorge und Früherkennung (Prävention)</a:t>
              </a:r>
            </a:p>
          </p:txBody>
        </p:sp>
      </p:grpSp>
      <p:grpSp>
        <p:nvGrpSpPr>
          <p:cNvPr id="19" name="Gruppieren 18">
            <a:extLst>
              <a:ext uri="{FF2B5EF4-FFF2-40B4-BE49-F238E27FC236}">
                <a16:creationId xmlns:a16="http://schemas.microsoft.com/office/drawing/2014/main" id="{8CAC41C1-13DB-6B9E-130D-F62DA4C6AF22}"/>
              </a:ext>
            </a:extLst>
          </p:cNvPr>
          <p:cNvGrpSpPr/>
          <p:nvPr/>
        </p:nvGrpSpPr>
        <p:grpSpPr>
          <a:xfrm>
            <a:off x="2093419" y="3011831"/>
            <a:ext cx="2827775" cy="2827775"/>
            <a:chOff x="1350422" y="1977544"/>
            <a:chExt cx="2827775" cy="2827775"/>
          </a:xfrm>
          <a:scene3d>
            <a:camera prst="orthographicFront"/>
            <a:lightRig rig="threePt" dir="t">
              <a:rot lat="0" lon="0" rev="7500000"/>
            </a:lightRig>
          </a:scene3d>
        </p:grpSpPr>
        <p:sp>
          <p:nvSpPr>
            <p:cNvPr id="20" name="Oval 19">
              <a:extLst>
                <a:ext uri="{FF2B5EF4-FFF2-40B4-BE49-F238E27FC236}">
                  <a16:creationId xmlns:a16="http://schemas.microsoft.com/office/drawing/2014/main" id="{75A1AF04-DF80-BDBA-EABC-8CC4F9030C9D}"/>
                </a:ext>
              </a:extLst>
            </p:cNvPr>
            <p:cNvSpPr/>
            <p:nvPr/>
          </p:nvSpPr>
          <p:spPr>
            <a:xfrm>
              <a:off x="1350422" y="1977544"/>
              <a:ext cx="2827775" cy="2827775"/>
            </a:xfrm>
            <a:prstGeom prst="ellipse">
              <a:avLst/>
            </a:prstGeom>
            <a:sp3d prstMaterial="plastic">
              <a:bevelT w="127000" h="25400" prst="relaxedInset"/>
            </a:sp3d>
          </p:spPr>
          <p:style>
            <a:lnRef idx="0">
              <a:schemeClr val="lt1">
                <a:hueOff val="0"/>
                <a:satOff val="0"/>
                <a:lumOff val="0"/>
                <a:alphaOff val="0"/>
              </a:schemeClr>
            </a:lnRef>
            <a:fillRef idx="3">
              <a:schemeClr val="accent1">
                <a:alpha val="50000"/>
                <a:hueOff val="0"/>
                <a:satOff val="0"/>
                <a:lumOff val="0"/>
                <a:alphaOff val="0"/>
              </a:schemeClr>
            </a:fillRef>
            <a:effectRef idx="2">
              <a:schemeClr val="accent1">
                <a:alpha val="50000"/>
                <a:hueOff val="0"/>
                <a:satOff val="0"/>
                <a:lumOff val="0"/>
                <a:alphaOff val="0"/>
              </a:schemeClr>
            </a:effectRef>
            <a:fontRef idx="minor">
              <a:schemeClr val="tx1"/>
            </a:fontRef>
          </p:style>
          <p:txBody>
            <a:bodyPr/>
            <a:lstStyle/>
            <a:p>
              <a:endParaRPr lang="de-DE"/>
            </a:p>
          </p:txBody>
        </p:sp>
        <p:sp>
          <p:nvSpPr>
            <p:cNvPr id="21" name="Oval 8">
              <a:extLst>
                <a:ext uri="{FF2B5EF4-FFF2-40B4-BE49-F238E27FC236}">
                  <a16:creationId xmlns:a16="http://schemas.microsoft.com/office/drawing/2014/main" id="{EC0E34D4-3A47-D53A-2DD4-7AA0D0E0CCEF}"/>
                </a:ext>
              </a:extLst>
            </p:cNvPr>
            <p:cNvSpPr txBox="1"/>
            <p:nvPr/>
          </p:nvSpPr>
          <p:spPr>
            <a:xfrm>
              <a:off x="1616704" y="2708053"/>
              <a:ext cx="1696665" cy="1555276"/>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de-DE" sz="2000" kern="1200" dirty="0"/>
                <a:t>Therapietreue/Anwendungs-technik</a:t>
              </a:r>
            </a:p>
          </p:txBody>
        </p:sp>
      </p:grpSp>
      <p:sp>
        <p:nvSpPr>
          <p:cNvPr id="9" name="Flussdiagramm: Alternativer Prozess 8"/>
          <p:cNvSpPr/>
          <p:nvPr/>
        </p:nvSpPr>
        <p:spPr>
          <a:xfrm>
            <a:off x="6143487" y="2725656"/>
            <a:ext cx="2926080" cy="1219200"/>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30 % der Erwachsenen in D. haben eine Hypertonie</a:t>
            </a:r>
          </a:p>
        </p:txBody>
      </p:sp>
      <p:sp>
        <p:nvSpPr>
          <p:cNvPr id="10" name="Flussdiagramm: Alternativer Prozess 9"/>
          <p:cNvSpPr/>
          <p:nvPr/>
        </p:nvSpPr>
        <p:spPr>
          <a:xfrm>
            <a:off x="5801360" y="5078125"/>
            <a:ext cx="2926080" cy="1219200"/>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r>
              <a:rPr lang="de-DE" dirty="0"/>
              <a:t>Bei mindestens 30 % der Diagnostizierten/</a:t>
            </a:r>
            <a:br>
              <a:rPr lang="de-DE" dirty="0"/>
            </a:br>
            <a:r>
              <a:rPr lang="de-DE" dirty="0"/>
              <a:t>Behandelten ist der Blutdruck nicht kontrolliert</a:t>
            </a:r>
          </a:p>
        </p:txBody>
      </p:sp>
      <p:sp>
        <p:nvSpPr>
          <p:cNvPr id="3" name="Flussdiagramm: Alternativer Prozess 2"/>
          <p:cNvSpPr/>
          <p:nvPr/>
        </p:nvSpPr>
        <p:spPr>
          <a:xfrm>
            <a:off x="170054" y="1086164"/>
            <a:ext cx="3458818" cy="1125518"/>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5 % der Krankenhauseinweisungen sind arzneimittelbedingt, bis zu zwei Drittel davon vermeidbar. </a:t>
            </a:r>
          </a:p>
        </p:txBody>
      </p:sp>
      <p:sp>
        <p:nvSpPr>
          <p:cNvPr id="11" name="Flussdiagramm: Alternativer Prozess 10"/>
          <p:cNvSpPr/>
          <p:nvPr/>
        </p:nvSpPr>
        <p:spPr>
          <a:xfrm>
            <a:off x="5518994" y="1063057"/>
            <a:ext cx="3490812" cy="1074755"/>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Etwa 5 % der Patienten mit Polymedikation; </a:t>
            </a:r>
          </a:p>
          <a:p>
            <a:pPr algn="ctr"/>
            <a:r>
              <a:rPr lang="de-DE" dirty="0"/>
              <a:t>Polymedikation ist der Marker für ein erhöhtes AMTS-Risiko.</a:t>
            </a:r>
          </a:p>
        </p:txBody>
      </p:sp>
      <p:sp>
        <p:nvSpPr>
          <p:cNvPr id="12" name="Flussdiagramm: Alternativer Prozess 11"/>
          <p:cNvSpPr/>
          <p:nvPr/>
        </p:nvSpPr>
        <p:spPr>
          <a:xfrm>
            <a:off x="197678" y="2862470"/>
            <a:ext cx="3806687" cy="1184949"/>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45 % der Asthma-Patienten, die sich wegen eines Anfalls in der Notaufnahme vorstellten, wenden ihr Device falsch an. </a:t>
            </a:r>
          </a:p>
        </p:txBody>
      </p:sp>
      <p:sp>
        <p:nvSpPr>
          <p:cNvPr id="13" name="Flussdiagramm: Alternativer Prozess 12"/>
          <p:cNvSpPr/>
          <p:nvPr/>
        </p:nvSpPr>
        <p:spPr>
          <a:xfrm>
            <a:off x="197678" y="5013207"/>
            <a:ext cx="2842592" cy="1112956"/>
          </a:xfrm>
          <a:prstGeom prst="flowChartAlternateProcess">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r>
              <a:rPr lang="de-DE" dirty="0"/>
              <a:t>Insgesamt ist die </a:t>
            </a:r>
            <a:r>
              <a:rPr lang="de-DE" dirty="0" err="1"/>
              <a:t>inhalative</a:t>
            </a:r>
            <a:r>
              <a:rPr lang="de-DE" dirty="0"/>
              <a:t> Applikation bei 79 % der Patienten fehlerbehaftet.</a:t>
            </a:r>
          </a:p>
        </p:txBody>
      </p:sp>
    </p:spTree>
    <p:extLst>
      <p:ext uri="{BB962C8B-B14F-4D97-AF65-F5344CB8AC3E}">
        <p14:creationId xmlns:p14="http://schemas.microsoft.com/office/powerpoint/2010/main" val="1740636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3" grpId="0" animBg="1"/>
      <p:bldP spid="11" grpId="0" animBg="1"/>
      <p:bldP spid="12"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a:t>Zeitplan</a:t>
            </a:r>
          </a:p>
        </p:txBody>
      </p:sp>
      <p:sp>
        <p:nvSpPr>
          <p:cNvPr id="2" name="Datumsplatzhalter 1"/>
          <p:cNvSpPr>
            <a:spLocks noGrp="1"/>
          </p:cNvSpPr>
          <p:nvPr>
            <p:ph type="dt" sz="half" idx="10"/>
          </p:nvPr>
        </p:nvSpPr>
        <p:spPr/>
        <p:txBody>
          <a:bodyPr/>
          <a:lstStyle/>
          <a:p>
            <a:r>
              <a:rPr lang="de-DE">
                <a:solidFill>
                  <a:srgbClr val="000000">
                    <a:tint val="75000"/>
                  </a:srgbClr>
                </a:solidFill>
              </a:rPr>
              <a:t>14.06.2022</a:t>
            </a:r>
            <a:endParaRPr lang="de-DE" dirty="0">
              <a:solidFill>
                <a:srgbClr val="000000">
                  <a:tint val="75000"/>
                </a:srgbClr>
              </a:solidFill>
            </a:endParaRPr>
          </a:p>
        </p:txBody>
      </p:sp>
      <p:sp>
        <p:nvSpPr>
          <p:cNvPr id="5" name="Fußzeilenplatzhalter 4"/>
          <p:cNvSpPr>
            <a:spLocks noGrp="1"/>
          </p:cNvSpPr>
          <p:nvPr>
            <p:ph type="ftr" sz="quarter" idx="11"/>
          </p:nvPr>
        </p:nvSpPr>
        <p:spPr/>
        <p:txBody>
          <a:bodyPr/>
          <a:lstStyle/>
          <a:p>
            <a:r>
              <a:rPr lang="de-DE" dirty="0">
                <a:solidFill>
                  <a:srgbClr val="000000">
                    <a:tint val="75000"/>
                  </a:srgbClr>
                </a:solidFill>
              </a:rPr>
              <a:t>pharmazeutische Dienstleistungen</a:t>
            </a:r>
          </a:p>
        </p:txBody>
      </p:sp>
      <p:sp>
        <p:nvSpPr>
          <p:cNvPr id="7" name="Foliennummernplatzhalter 6"/>
          <p:cNvSpPr>
            <a:spLocks noGrp="1"/>
          </p:cNvSpPr>
          <p:nvPr>
            <p:ph type="sldNum" sz="quarter" idx="12"/>
          </p:nvPr>
        </p:nvSpPr>
        <p:spPr/>
        <p:txBody>
          <a:bodyPr/>
          <a:lstStyle/>
          <a:p>
            <a:fld id="{2D01545E-A440-2646-B2EC-DA051E070E53}" type="slidenum">
              <a:rPr lang="de-DE" smtClean="0">
                <a:solidFill>
                  <a:srgbClr val="000000">
                    <a:tint val="75000"/>
                  </a:srgbClr>
                </a:solidFill>
              </a:rPr>
              <a:pPr/>
              <a:t>9</a:t>
            </a:fld>
            <a:endParaRPr lang="de-DE" dirty="0">
              <a:solidFill>
                <a:srgbClr val="000000">
                  <a:tint val="75000"/>
                </a:srgbClr>
              </a:solidFill>
            </a:endParaRPr>
          </a:p>
        </p:txBody>
      </p:sp>
      <p:graphicFrame>
        <p:nvGraphicFramePr>
          <p:cNvPr id="4" name="Content Placeholder 3"/>
          <p:cNvGraphicFramePr>
            <a:graphicFrameLocks/>
          </p:cNvGraphicFramePr>
          <p:nvPr>
            <p:extLst>
              <p:ext uri="{D42A27DB-BD31-4B8C-83A1-F6EECF244321}">
                <p14:modId xmlns:p14="http://schemas.microsoft.com/office/powerpoint/2010/main" val="1179969567"/>
              </p:ext>
            </p:extLst>
          </p:nvPr>
        </p:nvGraphicFramePr>
        <p:xfrm>
          <a:off x="360702" y="1316787"/>
          <a:ext cx="8412436" cy="4692419"/>
        </p:xfrm>
        <a:graphic>
          <a:graphicData uri="http://schemas.openxmlformats.org/drawingml/2006/table">
            <a:tbl>
              <a:tblPr firstRow="1" bandRow="1">
                <a:tableStyleId>{69012ECD-51FC-41F1-AA8D-1B2483CD663E}</a:tableStyleId>
              </a:tblPr>
              <a:tblGrid>
                <a:gridCol w="378757">
                  <a:extLst>
                    <a:ext uri="{9D8B030D-6E8A-4147-A177-3AD203B41FA5}">
                      <a16:colId xmlns:a16="http://schemas.microsoft.com/office/drawing/2014/main" val="20000"/>
                    </a:ext>
                  </a:extLst>
                </a:gridCol>
                <a:gridCol w="378757">
                  <a:extLst>
                    <a:ext uri="{9D8B030D-6E8A-4147-A177-3AD203B41FA5}">
                      <a16:colId xmlns:a16="http://schemas.microsoft.com/office/drawing/2014/main" val="20001"/>
                    </a:ext>
                  </a:extLst>
                </a:gridCol>
                <a:gridCol w="378757">
                  <a:extLst>
                    <a:ext uri="{9D8B030D-6E8A-4147-A177-3AD203B41FA5}">
                      <a16:colId xmlns:a16="http://schemas.microsoft.com/office/drawing/2014/main" val="20002"/>
                    </a:ext>
                  </a:extLst>
                </a:gridCol>
                <a:gridCol w="378757">
                  <a:extLst>
                    <a:ext uri="{9D8B030D-6E8A-4147-A177-3AD203B41FA5}">
                      <a16:colId xmlns:a16="http://schemas.microsoft.com/office/drawing/2014/main" val="20003"/>
                    </a:ext>
                  </a:extLst>
                </a:gridCol>
                <a:gridCol w="378757">
                  <a:extLst>
                    <a:ext uri="{9D8B030D-6E8A-4147-A177-3AD203B41FA5}">
                      <a16:colId xmlns:a16="http://schemas.microsoft.com/office/drawing/2014/main" val="20004"/>
                    </a:ext>
                  </a:extLst>
                </a:gridCol>
                <a:gridCol w="378757">
                  <a:extLst>
                    <a:ext uri="{9D8B030D-6E8A-4147-A177-3AD203B41FA5}">
                      <a16:colId xmlns:a16="http://schemas.microsoft.com/office/drawing/2014/main" val="20005"/>
                    </a:ext>
                  </a:extLst>
                </a:gridCol>
                <a:gridCol w="378757">
                  <a:extLst>
                    <a:ext uri="{9D8B030D-6E8A-4147-A177-3AD203B41FA5}">
                      <a16:colId xmlns:a16="http://schemas.microsoft.com/office/drawing/2014/main" val="20006"/>
                    </a:ext>
                  </a:extLst>
                </a:gridCol>
                <a:gridCol w="378757">
                  <a:extLst>
                    <a:ext uri="{9D8B030D-6E8A-4147-A177-3AD203B41FA5}">
                      <a16:colId xmlns:a16="http://schemas.microsoft.com/office/drawing/2014/main" val="20007"/>
                    </a:ext>
                  </a:extLst>
                </a:gridCol>
                <a:gridCol w="378757">
                  <a:extLst>
                    <a:ext uri="{9D8B030D-6E8A-4147-A177-3AD203B41FA5}">
                      <a16:colId xmlns:a16="http://schemas.microsoft.com/office/drawing/2014/main" val="20008"/>
                    </a:ext>
                  </a:extLst>
                </a:gridCol>
                <a:gridCol w="378757">
                  <a:extLst>
                    <a:ext uri="{9D8B030D-6E8A-4147-A177-3AD203B41FA5}">
                      <a16:colId xmlns:a16="http://schemas.microsoft.com/office/drawing/2014/main" val="20009"/>
                    </a:ext>
                  </a:extLst>
                </a:gridCol>
                <a:gridCol w="378757">
                  <a:extLst>
                    <a:ext uri="{9D8B030D-6E8A-4147-A177-3AD203B41FA5}">
                      <a16:colId xmlns:a16="http://schemas.microsoft.com/office/drawing/2014/main" val="20010"/>
                    </a:ext>
                  </a:extLst>
                </a:gridCol>
                <a:gridCol w="388800">
                  <a:extLst>
                    <a:ext uri="{9D8B030D-6E8A-4147-A177-3AD203B41FA5}">
                      <a16:colId xmlns:a16="http://schemas.microsoft.com/office/drawing/2014/main" val="20011"/>
                    </a:ext>
                  </a:extLst>
                </a:gridCol>
                <a:gridCol w="378757">
                  <a:extLst>
                    <a:ext uri="{9D8B030D-6E8A-4147-A177-3AD203B41FA5}">
                      <a16:colId xmlns:a16="http://schemas.microsoft.com/office/drawing/2014/main" val="20012"/>
                    </a:ext>
                  </a:extLst>
                </a:gridCol>
                <a:gridCol w="388800">
                  <a:extLst>
                    <a:ext uri="{9D8B030D-6E8A-4147-A177-3AD203B41FA5}">
                      <a16:colId xmlns:a16="http://schemas.microsoft.com/office/drawing/2014/main" val="20013"/>
                    </a:ext>
                  </a:extLst>
                </a:gridCol>
                <a:gridCol w="386219">
                  <a:extLst>
                    <a:ext uri="{9D8B030D-6E8A-4147-A177-3AD203B41FA5}">
                      <a16:colId xmlns:a16="http://schemas.microsoft.com/office/drawing/2014/main" val="20014"/>
                    </a:ext>
                  </a:extLst>
                </a:gridCol>
                <a:gridCol w="386219">
                  <a:extLst>
                    <a:ext uri="{9D8B030D-6E8A-4147-A177-3AD203B41FA5}">
                      <a16:colId xmlns:a16="http://schemas.microsoft.com/office/drawing/2014/main" val="863731253"/>
                    </a:ext>
                  </a:extLst>
                </a:gridCol>
                <a:gridCol w="386219">
                  <a:extLst>
                    <a:ext uri="{9D8B030D-6E8A-4147-A177-3AD203B41FA5}">
                      <a16:colId xmlns:a16="http://schemas.microsoft.com/office/drawing/2014/main" val="3126768003"/>
                    </a:ext>
                  </a:extLst>
                </a:gridCol>
                <a:gridCol w="386219">
                  <a:extLst>
                    <a:ext uri="{9D8B030D-6E8A-4147-A177-3AD203B41FA5}">
                      <a16:colId xmlns:a16="http://schemas.microsoft.com/office/drawing/2014/main" val="701668555"/>
                    </a:ext>
                  </a:extLst>
                </a:gridCol>
                <a:gridCol w="386219">
                  <a:extLst>
                    <a:ext uri="{9D8B030D-6E8A-4147-A177-3AD203B41FA5}">
                      <a16:colId xmlns:a16="http://schemas.microsoft.com/office/drawing/2014/main" val="2835040801"/>
                    </a:ext>
                  </a:extLst>
                </a:gridCol>
                <a:gridCol w="386219">
                  <a:extLst>
                    <a:ext uri="{9D8B030D-6E8A-4147-A177-3AD203B41FA5}">
                      <a16:colId xmlns:a16="http://schemas.microsoft.com/office/drawing/2014/main" val="2256673167"/>
                    </a:ext>
                  </a:extLst>
                </a:gridCol>
                <a:gridCol w="386219">
                  <a:extLst>
                    <a:ext uri="{9D8B030D-6E8A-4147-A177-3AD203B41FA5}">
                      <a16:colId xmlns:a16="http://schemas.microsoft.com/office/drawing/2014/main" val="972799352"/>
                    </a:ext>
                  </a:extLst>
                </a:gridCol>
                <a:gridCol w="386219">
                  <a:extLst>
                    <a:ext uri="{9D8B030D-6E8A-4147-A177-3AD203B41FA5}">
                      <a16:colId xmlns:a16="http://schemas.microsoft.com/office/drawing/2014/main" val="143615059"/>
                    </a:ext>
                  </a:extLst>
                </a:gridCol>
              </a:tblGrid>
              <a:tr h="533975">
                <a:tc gridSpan="2">
                  <a:txBody>
                    <a:bodyPr/>
                    <a:lstStyle/>
                    <a:p>
                      <a:r>
                        <a:rPr lang="en-US" dirty="0"/>
                        <a:t>2020</a:t>
                      </a: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gridSpan="12">
                  <a:txBody>
                    <a:bodyPr/>
                    <a:lstStyle/>
                    <a:p>
                      <a:r>
                        <a:rPr lang="en-US" dirty="0"/>
                        <a:t>2021</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8">
                  <a:txBody>
                    <a:bodyPr/>
                    <a:lstStyle/>
                    <a:p>
                      <a:r>
                        <a:rPr lang="en-US" dirty="0"/>
                        <a:t>2022</a:t>
                      </a:r>
                    </a:p>
                  </a:txBody>
                  <a:tcPr>
                    <a:lnL w="12700" cap="flat" cmpd="sng" algn="ctr">
                      <a:solidFill>
                        <a:schemeClr val="bg1"/>
                      </a:solidFill>
                      <a:prstDash val="solid"/>
                      <a:round/>
                      <a:headEnd type="none" w="med" len="med"/>
                      <a:tailEnd type="none" w="med" len="med"/>
                    </a:lnL>
                    <a:solidFill>
                      <a:srgbClr val="C00000"/>
                    </a:solidFil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tc hMerge="1">
                  <a:txBody>
                    <a:bodyPr/>
                    <a:lstStyle/>
                    <a:p>
                      <a:endParaRPr lang="en-US"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hMerge="1">
                  <a:txBody>
                    <a:bodyPr/>
                    <a:lstStyle/>
                    <a:p>
                      <a:endParaRPr lang="en-US" dirty="0"/>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10000"/>
                  </a:ext>
                </a:extLst>
              </a:tr>
              <a:tr h="460409">
                <a:tc gridSpan="2">
                  <a:txBody>
                    <a:bodyPr/>
                    <a:lstStyle/>
                    <a:p>
                      <a:endParaRPr lang="en-US" dirty="0">
                        <a:solidFill>
                          <a:schemeClr val="bg1"/>
                        </a:solidFill>
                      </a:endParaRPr>
                    </a:p>
                  </a:txBody>
                  <a:tcPr>
                    <a:lnR w="12700" cap="flat" cmpd="sng" algn="ctr">
                      <a:solidFill>
                        <a:schemeClr val="bg1"/>
                      </a:solidFill>
                      <a:prstDash val="solid"/>
                      <a:round/>
                      <a:headEnd type="none" w="med" len="med"/>
                      <a:tailEnd type="none" w="med" len="med"/>
                    </a:lnR>
                    <a:solidFill>
                      <a:srgbClr val="C00000"/>
                    </a:solidFill>
                  </a:tcPr>
                </a:tc>
                <a:tc hMerge="1">
                  <a:txBody>
                    <a:bodyPr/>
                    <a:lstStyle/>
                    <a:p>
                      <a:endParaRPr lang="en-US" dirty="0">
                        <a:solidFill>
                          <a:schemeClr val="bg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FF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sz="1400" dirty="0">
                          <a:solidFill>
                            <a:schemeClr val="bg1"/>
                          </a:solidFill>
                        </a:rPr>
                        <a:t>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00000"/>
                    </a:solidFill>
                  </a:tcPr>
                </a:tc>
                <a:tc>
                  <a:txBody>
                    <a:bodyPr/>
                    <a:lstStyle/>
                    <a:p>
                      <a:r>
                        <a:rPr lang="en-US" dirty="0">
                          <a:solidFill>
                            <a:schemeClr val="bg1"/>
                          </a:solidFill>
                        </a:rPr>
                        <a:t>8</a:t>
                      </a:r>
                    </a:p>
                  </a:txBody>
                  <a:tcPr anchor="ctr">
                    <a:lnL w="12700" cap="flat" cmpd="sng" algn="ctr">
                      <a:solidFill>
                        <a:schemeClr val="bg1"/>
                      </a:solidFill>
                      <a:prstDash val="solid"/>
                      <a:round/>
                      <a:headEnd type="none" w="med" len="med"/>
                      <a:tailEnd type="none" w="med" len="med"/>
                    </a:lnL>
                    <a:solidFill>
                      <a:srgbClr val="C00000"/>
                    </a:solidFill>
                  </a:tcPr>
                </a:tc>
                <a:extLst>
                  <a:ext uri="{0D108BD9-81ED-4DB2-BD59-A6C34878D82A}">
                    <a16:rowId xmlns:a16="http://schemas.microsoft.com/office/drawing/2014/main" val="3649105995"/>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1"/>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739607">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4"/>
                  </a:ext>
                </a:extLst>
              </a:tr>
              <a:tr h="739607">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6" name="Chevron 5"/>
          <p:cNvSpPr/>
          <p:nvPr/>
        </p:nvSpPr>
        <p:spPr>
          <a:xfrm>
            <a:off x="1487992" y="3919967"/>
            <a:ext cx="279577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DAV - GKV-SV</a:t>
            </a:r>
            <a:endParaRPr lang="de-DE" sz="2000" b="1" dirty="0">
              <a:solidFill>
                <a:schemeClr val="bg1"/>
              </a:solidFill>
            </a:endParaRPr>
          </a:p>
        </p:txBody>
      </p:sp>
      <p:sp>
        <p:nvSpPr>
          <p:cNvPr id="22" name="Chevron 9"/>
          <p:cNvSpPr/>
          <p:nvPr/>
        </p:nvSpPr>
        <p:spPr>
          <a:xfrm>
            <a:off x="4843716" y="4702734"/>
            <a:ext cx="2745834" cy="395288"/>
          </a:xfrm>
          <a:prstGeom prst="chevr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Schiedsstelle</a:t>
            </a:r>
            <a:endParaRPr lang="en-US" sz="2000" b="1" dirty="0">
              <a:solidFill>
                <a:schemeClr val="bg1"/>
              </a:solidFill>
            </a:endParaRPr>
          </a:p>
        </p:txBody>
      </p:sp>
      <p:sp>
        <p:nvSpPr>
          <p:cNvPr id="26" name="Textfeld 25"/>
          <p:cNvSpPr txBox="1"/>
          <p:nvPr/>
        </p:nvSpPr>
        <p:spPr>
          <a:xfrm>
            <a:off x="761293" y="2464035"/>
            <a:ext cx="5455340" cy="400110"/>
          </a:xfrm>
          <a:prstGeom prst="rect">
            <a:avLst/>
          </a:prstGeom>
          <a:noFill/>
        </p:spPr>
        <p:txBody>
          <a:bodyPr wrap="none" rtlCol="0">
            <a:spAutoFit/>
          </a:bodyPr>
          <a:lstStyle/>
          <a:p>
            <a:r>
              <a:rPr lang="de-DE" sz="2000" dirty="0"/>
              <a:t>27. November 2020: Bundesrat billigt VOASG</a:t>
            </a:r>
          </a:p>
        </p:txBody>
      </p:sp>
      <p:sp>
        <p:nvSpPr>
          <p:cNvPr id="28" name="Textfeld 27"/>
          <p:cNvSpPr txBox="1"/>
          <p:nvPr/>
        </p:nvSpPr>
        <p:spPr>
          <a:xfrm>
            <a:off x="957267" y="3251011"/>
            <a:ext cx="6545638" cy="400110"/>
          </a:xfrm>
          <a:prstGeom prst="rect">
            <a:avLst/>
          </a:prstGeom>
          <a:noFill/>
        </p:spPr>
        <p:txBody>
          <a:bodyPr wrap="none" rtlCol="0">
            <a:spAutoFit/>
          </a:bodyPr>
          <a:lstStyle/>
          <a:p>
            <a:r>
              <a:rPr lang="de-DE" sz="2000" dirty="0"/>
              <a:t>15. Dezember 2020: Gesetz tritt mit Verkündung in Kraft</a:t>
            </a:r>
          </a:p>
        </p:txBody>
      </p:sp>
      <p:sp>
        <p:nvSpPr>
          <p:cNvPr id="30" name="Ellipse 29"/>
          <p:cNvSpPr/>
          <p:nvPr/>
        </p:nvSpPr>
        <p:spPr>
          <a:xfrm>
            <a:off x="473025" y="2597696"/>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16" name="Ellipse 15"/>
          <p:cNvSpPr/>
          <p:nvPr/>
        </p:nvSpPr>
        <p:spPr>
          <a:xfrm>
            <a:off x="684113" y="3377810"/>
            <a:ext cx="154360" cy="153889"/>
          </a:xfrm>
          <a:prstGeom prst="ellipse">
            <a:avLst/>
          </a:prstGeom>
          <a:solidFill>
            <a:srgbClr val="C00000"/>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grpSp>
        <p:nvGrpSpPr>
          <p:cNvPr id="8" name="Gruppieren 7"/>
          <p:cNvGrpSpPr/>
          <p:nvPr/>
        </p:nvGrpSpPr>
        <p:grpSpPr>
          <a:xfrm>
            <a:off x="7286057" y="3610832"/>
            <a:ext cx="2083646" cy="2286386"/>
            <a:chOff x="7286057" y="3610832"/>
            <a:chExt cx="2083646" cy="2286386"/>
          </a:xfrm>
        </p:grpSpPr>
        <p:sp>
          <p:nvSpPr>
            <p:cNvPr id="13" name="Chevron 5"/>
            <p:cNvSpPr/>
            <p:nvPr/>
          </p:nvSpPr>
          <p:spPr>
            <a:xfrm>
              <a:off x="7620505" y="5470401"/>
              <a:ext cx="1486170" cy="426817"/>
            </a:xfrm>
            <a:prstGeom prst="chevron">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Start </a:t>
              </a:r>
            </a:p>
          </p:txBody>
        </p:sp>
        <p:grpSp>
          <p:nvGrpSpPr>
            <p:cNvPr id="12" name="Gruppieren 11"/>
            <p:cNvGrpSpPr/>
            <p:nvPr/>
          </p:nvGrpSpPr>
          <p:grpSpPr>
            <a:xfrm>
              <a:off x="7286057" y="4234969"/>
              <a:ext cx="1540034" cy="1268409"/>
              <a:chOff x="7099671" y="3578375"/>
              <a:chExt cx="1540034" cy="1268409"/>
            </a:xfrm>
          </p:grpSpPr>
          <p:sp>
            <p:nvSpPr>
              <p:cNvPr id="9" name="Rechteck 8"/>
              <p:cNvSpPr/>
              <p:nvPr/>
            </p:nvSpPr>
            <p:spPr>
              <a:xfrm>
                <a:off x="7099671" y="4061376"/>
                <a:ext cx="1540034" cy="78540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de-DE" sz="1600" b="1" dirty="0">
                    <a:solidFill>
                      <a:srgbClr val="C00000"/>
                    </a:solidFill>
                  </a:rPr>
                  <a:t>10.06.2022</a:t>
                </a:r>
                <a:r>
                  <a:rPr lang="de-DE" sz="1600" b="1" dirty="0">
                    <a:solidFill>
                      <a:srgbClr val="FF0000"/>
                    </a:solidFill>
                  </a:rPr>
                  <a:t> </a:t>
                </a:r>
              </a:p>
            </p:txBody>
          </p:sp>
          <p:sp>
            <p:nvSpPr>
              <p:cNvPr id="11" name="Pfeil nach rechts 10"/>
              <p:cNvSpPr/>
              <p:nvPr/>
            </p:nvSpPr>
            <p:spPr>
              <a:xfrm rot="8090215">
                <a:off x="7545224" y="3702785"/>
                <a:ext cx="648929" cy="400110"/>
              </a:xfrm>
              <a:prstGeom prst="rightArrow">
                <a:avLst/>
              </a:prstGeom>
              <a:solidFill>
                <a:schemeClr val="bg1">
                  <a:lumMod val="75000"/>
                </a:schemeClr>
              </a:solidFill>
              <a:ln w="3175" cmpd="sng">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grpSp>
        <p:sp>
          <p:nvSpPr>
            <p:cNvPr id="10" name="Textfeld 9"/>
            <p:cNvSpPr txBox="1"/>
            <p:nvPr/>
          </p:nvSpPr>
          <p:spPr>
            <a:xfrm>
              <a:off x="7312304" y="3610832"/>
              <a:ext cx="2057399" cy="646331"/>
            </a:xfrm>
            <a:prstGeom prst="rect">
              <a:avLst/>
            </a:prstGeom>
            <a:solidFill>
              <a:schemeClr val="bg1"/>
            </a:solidFill>
          </p:spPr>
          <p:txBody>
            <a:bodyPr wrap="square" rtlCol="0">
              <a:spAutoFit/>
            </a:bodyPr>
            <a:lstStyle/>
            <a:p>
              <a:r>
                <a:rPr lang="de-DE" dirty="0"/>
                <a:t>Schriftlicher Schiedsspruch</a:t>
              </a:r>
            </a:p>
          </p:txBody>
        </p:sp>
      </p:grpSp>
    </p:spTree>
    <p:extLst>
      <p:ext uri="{BB962C8B-B14F-4D97-AF65-F5344CB8AC3E}">
        <p14:creationId xmlns:p14="http://schemas.microsoft.com/office/powerpoint/2010/main" val="340989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2" grpId="0" animBg="1"/>
    </p:bldLst>
  </p:timing>
</p:sld>
</file>

<file path=ppt/theme/theme1.xml><?xml version="1.0" encoding="utf-8"?>
<a:theme xmlns:a="http://schemas.openxmlformats.org/drawingml/2006/main" name="1_abda_ppt_master_141216">
  <a:themeElements>
    <a:clrScheme name="ABDA">
      <a:dk1>
        <a:srgbClr val="000000"/>
      </a:dk1>
      <a:lt1>
        <a:sysClr val="window" lastClr="FFFFFF"/>
      </a:lt1>
      <a:dk2>
        <a:srgbClr val="5A5A5A"/>
      </a:dk2>
      <a:lt2>
        <a:srgbClr val="AFAFAF"/>
      </a:lt2>
      <a:accent1>
        <a:srgbClr val="FF0000"/>
      </a:accent1>
      <a:accent2>
        <a:srgbClr val="0091CD"/>
      </a:accent2>
      <a:accent3>
        <a:srgbClr val="8CB437"/>
      </a:accent3>
      <a:accent4>
        <a:srgbClr val="EBB90F"/>
      </a:accent4>
      <a:accent5>
        <a:srgbClr val="D77D1E"/>
      </a:accent5>
      <a:accent6>
        <a:srgbClr val="C3006E"/>
      </a:accent6>
      <a:hlink>
        <a:srgbClr val="82418C"/>
      </a:hlink>
      <a:folHlink>
        <a:srgbClr val="502D64"/>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75000"/>
          </a:schemeClr>
        </a:solidFill>
        <a:ln w="3175" cmpd="sng">
          <a:noFill/>
        </a:ln>
      </a:spPr>
      <a:bodyPr rtlCol="0" anchor="ctr"/>
      <a:lstStyle>
        <a:defPPr algn="ctr">
          <a:defRPr dirty="0"/>
        </a:defPPr>
      </a:lstStyle>
      <a:style>
        <a:lnRef idx="2">
          <a:schemeClr val="dk1"/>
        </a:lnRef>
        <a:fillRef idx="1">
          <a:schemeClr val="lt1"/>
        </a:fillRef>
        <a:effectRef idx="0">
          <a:schemeClr val="dk1"/>
        </a:effectRef>
        <a:fontRef idx="minor">
          <a:schemeClr val="dk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Master_ABDA.potx" id="{D97EAEF3-61C5-426E-9330-078405668EDD}" vid="{4D2EF4E9-42AA-4783-B9AF-B4DF38E50355}"/>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PPT_Master_ABDA</Template>
  <TotalTime>0</TotalTime>
  <Words>2645</Words>
  <Application>Microsoft Macintosh PowerPoint</Application>
  <PresentationFormat>Bildschirmpräsentation (4:3)</PresentationFormat>
  <Paragraphs>471</Paragraphs>
  <Slides>45</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45</vt:i4>
      </vt:variant>
    </vt:vector>
  </HeadingPairs>
  <TitlesOfParts>
    <vt:vector size="50" baseType="lpstr">
      <vt:lpstr>Arial</vt:lpstr>
      <vt:lpstr>Calibri</vt:lpstr>
      <vt:lpstr>Lucida Grande</vt:lpstr>
      <vt:lpstr>Wingdings</vt:lpstr>
      <vt:lpstr>1_abda_ppt_master_141216</vt:lpstr>
      <vt:lpstr>PowerPoint-Präsentation</vt:lpstr>
      <vt:lpstr>Pharmazeutische Dienstleistungen in der Apotheke </vt:lpstr>
      <vt:lpstr>Dr. House und das Asthmaspray</vt:lpstr>
      <vt:lpstr>Ziel der pharmazeutischen Dienstleitungen</vt:lpstr>
      <vt:lpstr>Wo kommen wir her?</vt:lpstr>
      <vt:lpstr>VOASG</vt:lpstr>
      <vt:lpstr>Zeitplan</vt:lpstr>
      <vt:lpstr>Wo sehen wir Verbesserungsbedarf? </vt:lpstr>
      <vt:lpstr>Zeitplan</vt:lpstr>
      <vt:lpstr>Wo sieht die Schiedsstelle Bedarf? </vt:lpstr>
      <vt:lpstr>PowerPoint-Präsentation</vt:lpstr>
      <vt:lpstr>Pharmazeutische Dienstleistungen im Überblick</vt:lpstr>
      <vt:lpstr>Standardisierte Risikoerfassung  hoher Blutdruck</vt:lpstr>
      <vt:lpstr>Leistung Standardisierte Risikoerfassung hoher Blutdruck</vt:lpstr>
      <vt:lpstr>Anspruch Standardisierte Risikoerfassung hoher Blutdruck</vt:lpstr>
      <vt:lpstr>Der Informationsbogen Standardisierte Risikoerfassung hoher Blutdruck</vt:lpstr>
      <vt:lpstr>Erweiterte Einweisung in die  korrekte Arzneimittelanwendung  und Üben der Inhalationstechnik</vt:lpstr>
      <vt:lpstr>Leistung  Erweiterte Einweisung in die korrekte Arzneimittelanwendung und Üben der Inhalationstechnik</vt:lpstr>
      <vt:lpstr>Anspruch  Erweiterte Einweisung in die korrekte Arzneimittelanwendung und Üben der Inhalationstechnik</vt:lpstr>
      <vt:lpstr>Erweiterte Medikationsberatung  bei Polymedikation</vt:lpstr>
      <vt:lpstr>Bedarf</vt:lpstr>
      <vt:lpstr>Leistung Erweiterte Medikationsberatung bei Polymedikation</vt:lpstr>
      <vt:lpstr>Interprofessionelle Zusammenarbeit</vt:lpstr>
      <vt:lpstr>Anspruch Erweiterte Medikationsberatung bei Polymedikation </vt:lpstr>
      <vt:lpstr>Fallbeispiel 1</vt:lpstr>
      <vt:lpstr>Fallbeispiel 2</vt:lpstr>
      <vt:lpstr>Fallbeispiel 2</vt:lpstr>
      <vt:lpstr>Fallbeispiel 2</vt:lpstr>
      <vt:lpstr>Fallbeispiel 2</vt:lpstr>
      <vt:lpstr>Fallbeispiel 2</vt:lpstr>
      <vt:lpstr>Fallbeispiel 2</vt:lpstr>
      <vt:lpstr>Fallbeispiel 2</vt:lpstr>
      <vt:lpstr>Fallbeispiel 2</vt:lpstr>
      <vt:lpstr>Fallbeispiel 2</vt:lpstr>
      <vt:lpstr>Pharmazeutische Betreuung  bei oraler Antitumortherapie</vt:lpstr>
      <vt:lpstr>Leistung Pharmazeutische Betreuung bei oraler Antitumortherapie</vt:lpstr>
      <vt:lpstr>Anspruch Pharmazeutische Betreuung bei oraler Antitumortherapie </vt:lpstr>
      <vt:lpstr>Pharmazeutische Betreuung  von Organtransplantierten</vt:lpstr>
      <vt:lpstr>Leistung Pharmazeutische Betreuung von Organtransplantierten</vt:lpstr>
      <vt:lpstr>Anspruch Pharmazeutische Betreuung von Organtransplantierten</vt:lpstr>
      <vt:lpstr>Geltungsbereich </vt:lpstr>
      <vt:lpstr>Preisübersicht</vt:lpstr>
      <vt:lpstr>Honorar und Abrechnung</vt:lpstr>
      <vt:lpstr>Honorar und Abrechnung</vt:lpstr>
      <vt:lpstr>Fragen?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Nicole Krügerke</dc:creator>
  <cp:lastModifiedBy>Björn Hausner</cp:lastModifiedBy>
  <cp:revision>236</cp:revision>
  <cp:lastPrinted>2022-06-14T06:32:35Z</cp:lastPrinted>
  <dcterms:created xsi:type="dcterms:W3CDTF">2022-05-03T13:00:58Z</dcterms:created>
  <dcterms:modified xsi:type="dcterms:W3CDTF">2024-02-01T15:03:19Z</dcterms:modified>
</cp:coreProperties>
</file>